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7" r:id="rId2"/>
    <p:sldId id="292" r:id="rId3"/>
    <p:sldId id="256" r:id="rId4"/>
    <p:sldId id="257" r:id="rId5"/>
    <p:sldId id="263" r:id="rId6"/>
    <p:sldId id="258" r:id="rId7"/>
    <p:sldId id="259" r:id="rId8"/>
    <p:sldId id="264" r:id="rId9"/>
    <p:sldId id="260" r:id="rId10"/>
    <p:sldId id="293" r:id="rId11"/>
    <p:sldId id="265" r:id="rId12"/>
    <p:sldId id="266" r:id="rId13"/>
    <p:sldId id="267" r:id="rId14"/>
    <p:sldId id="268" r:id="rId15"/>
    <p:sldId id="269" r:id="rId16"/>
    <p:sldId id="270" r:id="rId17"/>
    <p:sldId id="271" r:id="rId18"/>
    <p:sldId id="261" r:id="rId19"/>
    <p:sldId id="262" r:id="rId20"/>
    <p:sldId id="272" r:id="rId21"/>
    <p:sldId id="275" r:id="rId22"/>
    <p:sldId id="276" r:id="rId23"/>
    <p:sldId id="289" r:id="rId24"/>
    <p:sldId id="278" r:id="rId25"/>
    <p:sldId id="295" r:id="rId26"/>
    <p:sldId id="282" r:id="rId27"/>
    <p:sldId id="279" r:id="rId28"/>
    <p:sldId id="280" r:id="rId29"/>
    <p:sldId id="281" r:id="rId30"/>
    <p:sldId id="283" r:id="rId31"/>
    <p:sldId id="284" r:id="rId32"/>
    <p:sldId id="286" r:id="rId33"/>
    <p:sldId id="287" r:id="rId34"/>
    <p:sldId id="288" r:id="rId35"/>
    <p:sldId id="296"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21" autoAdjust="0"/>
  </p:normalViewPr>
  <p:slideViewPr>
    <p:cSldViewPr>
      <p:cViewPr varScale="1">
        <p:scale>
          <a:sx n="82" d="100"/>
          <a:sy n="82" d="100"/>
        </p:scale>
        <p:origin x="-1474"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6577CD53-F147-4BB1-BE27-C1F58404224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598172-DCE1-49C4-99D0-556D03155D76}"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ar-SA" smtClean="0"/>
              <a:t>انقر لتحرير نمط العنوان الرئيسي</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6577CD53-F147-4BB1-BE27-C1F58404224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598172-DCE1-49C4-99D0-556D03155D7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6577CD53-F147-4BB1-BE27-C1F58404224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598172-DCE1-49C4-99D0-556D03155D7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577CD53-F147-4BB1-BE27-C1F58404224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598172-DCE1-49C4-99D0-556D03155D76}" type="slidenum">
              <a:rPr lang="en-US" smtClean="0"/>
              <a:t>‹#›</a:t>
            </a:fld>
            <a:endParaRPr lang="en-US"/>
          </a:p>
        </p:txBody>
      </p:sp>
      <p:sp>
        <p:nvSpPr>
          <p:cNvPr id="8" name="Title 7"/>
          <p:cNvSpPr>
            <a:spLocks noGrp="1"/>
          </p:cNvSpPr>
          <p:nvPr>
            <p:ph type="title"/>
          </p:nvPr>
        </p:nvSpPr>
        <p:spPr/>
        <p:txBody>
          <a:bodyPr/>
          <a:lstStyle/>
          <a:p>
            <a:r>
              <a:rPr lang="ar-SA" smtClean="0"/>
              <a:t>انقر لتحرير نمط العنوان الرئيسي</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6577CD53-F147-4BB1-BE27-C1F58404224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598172-DCE1-49C4-99D0-556D03155D7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577CD53-F147-4BB1-BE27-C1F58404224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598172-DCE1-49C4-99D0-556D03155D76}" type="slidenum">
              <a:rPr lang="en-US" smtClean="0"/>
              <a:t>‹#›</a:t>
            </a:fld>
            <a:endParaRPr lang="en-US"/>
          </a:p>
        </p:txBody>
      </p:sp>
      <p:sp>
        <p:nvSpPr>
          <p:cNvPr id="8" name="Title 7"/>
          <p:cNvSpPr>
            <a:spLocks noGrp="1"/>
          </p:cNvSpPr>
          <p:nvPr>
            <p:ph type="title"/>
          </p:nvPr>
        </p:nvSpPr>
        <p:spPr/>
        <p:txBody>
          <a:bodyPr/>
          <a:lstStyle/>
          <a:p>
            <a:r>
              <a:rPr lang="ar-SA" smtClean="0"/>
              <a:t>انقر لتحرير نمط العنوان الرئيسي</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ar-SA" smtClean="0"/>
              <a:t>انقر لتحرير أنماط النص الرئيسي</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6577CD53-F147-4BB1-BE27-C1F58404224A}"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598172-DCE1-49C4-99D0-556D03155D76}" type="slidenum">
              <a:rPr lang="en-US" smtClean="0"/>
              <a:t>‹#›</a:t>
            </a:fld>
            <a:endParaRPr lang="en-US"/>
          </a:p>
        </p:txBody>
      </p:sp>
      <p:sp>
        <p:nvSpPr>
          <p:cNvPr id="10" name="Title 9"/>
          <p:cNvSpPr>
            <a:spLocks noGrp="1"/>
          </p:cNvSpPr>
          <p:nvPr>
            <p:ph type="title"/>
          </p:nvPr>
        </p:nvSpPr>
        <p:spPr/>
        <p:txBody>
          <a:bodyPr/>
          <a:lstStyle/>
          <a:p>
            <a:r>
              <a:rPr lang="ar-SA" smtClean="0"/>
              <a:t>انقر لتحرير نمط العنوان الرئيسي</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fld id="{6577CD53-F147-4BB1-BE27-C1F58404224A}"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598172-DCE1-49C4-99D0-556D03155D7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7CD53-F147-4BB1-BE27-C1F58404224A}"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598172-DCE1-49C4-99D0-556D03155D7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6577CD53-F147-4BB1-BE27-C1F58404224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598172-DCE1-49C4-99D0-556D03155D7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6577CD53-F147-4BB1-BE27-C1F58404224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598172-DCE1-49C4-99D0-556D03155D76}"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ar-SA" smtClean="0"/>
              <a:t>انقر لتحرير نمط العنوان الرئيسي</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577CD53-F147-4BB1-BE27-C1F58404224A}" type="datetimeFigureOut">
              <a:rPr lang="en-US" smtClean="0"/>
              <a:t>11/4/2024</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80598172-DCE1-49C4-99D0-556D03155D7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aa.ismail@uobasrah.edu.iq"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www.slideshare.net/slideshow/trichinellosis/121256447#9"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slideshare.net/slideshow/trichinellosis/121256447#4"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 y="76200"/>
            <a:ext cx="8839200" cy="304800"/>
          </a:xfrm>
        </p:spPr>
        <p:txBody>
          <a:bodyPr/>
          <a:lstStyle/>
          <a:p>
            <a:endParaRPr lang="en-US" sz="100" dirty="0"/>
          </a:p>
        </p:txBody>
      </p:sp>
      <p:sp>
        <p:nvSpPr>
          <p:cNvPr id="3" name="عنصر نائب للمحتوى 2"/>
          <p:cNvSpPr>
            <a:spLocks noGrp="1"/>
          </p:cNvSpPr>
          <p:nvPr>
            <p:ph sz="quarter" idx="13"/>
          </p:nvPr>
        </p:nvSpPr>
        <p:spPr>
          <a:xfrm>
            <a:off x="152400" y="304800"/>
            <a:ext cx="8915400" cy="6400800"/>
          </a:xfrm>
        </p:spPr>
        <p:txBody>
          <a:bodyPr/>
          <a:lstStyle/>
          <a:p>
            <a:pPr marL="45720" indent="0">
              <a:buNone/>
            </a:pPr>
            <a:r>
              <a:rPr lang="en-US" b="1" dirty="0">
                <a:solidFill>
                  <a:srgbClr val="000000"/>
                </a:solidFill>
                <a:latin typeface="Tajawal"/>
              </a:rPr>
              <a:t> </a:t>
            </a:r>
            <a:endParaRPr lang="en-US" b="1" dirty="0" smtClean="0">
              <a:solidFill>
                <a:srgbClr val="000000"/>
              </a:solidFill>
              <a:latin typeface="Tajawal"/>
            </a:endParaRPr>
          </a:p>
          <a:p>
            <a:pPr marL="45720" indent="0">
              <a:buNone/>
            </a:pPr>
            <a:endParaRPr lang="en-US" sz="2800" b="1" dirty="0">
              <a:solidFill>
                <a:srgbClr val="000000"/>
              </a:solidFill>
              <a:latin typeface="Tajawal"/>
              <a:cs typeface="Times New Roman" pitchFamily="18" charset="0"/>
            </a:endParaRPr>
          </a:p>
          <a:p>
            <a:pPr marL="45720" indent="0">
              <a:buNone/>
            </a:pPr>
            <a:endParaRPr lang="en-US" sz="2800" b="1" dirty="0" smtClean="0">
              <a:solidFill>
                <a:srgbClr val="000000"/>
              </a:solidFill>
              <a:latin typeface="Tajawal"/>
              <a:cs typeface="Times New Roman" pitchFamily="18" charset="0"/>
            </a:endParaRPr>
          </a:p>
          <a:p>
            <a:pPr marL="45720" indent="0">
              <a:buNone/>
            </a:pPr>
            <a:endParaRPr lang="en-US" sz="2800" b="1" dirty="0">
              <a:solidFill>
                <a:srgbClr val="000000"/>
              </a:solidFill>
              <a:latin typeface="Tajawal"/>
              <a:cs typeface="Times New Roman" pitchFamily="18" charset="0"/>
            </a:endParaRPr>
          </a:p>
          <a:p>
            <a:pPr marL="45720" indent="0">
              <a:buNone/>
            </a:pPr>
            <a:endParaRPr lang="en-US" sz="2800" b="1" dirty="0" smtClean="0">
              <a:solidFill>
                <a:srgbClr val="000000"/>
              </a:solidFill>
              <a:latin typeface="Tajawal"/>
              <a:cs typeface="Times New Roman" pitchFamily="18" charset="0"/>
            </a:endParaRPr>
          </a:p>
          <a:p>
            <a:pPr marL="45720" indent="0">
              <a:buNone/>
            </a:pPr>
            <a:endParaRPr lang="en-US" sz="2800" b="1" dirty="0">
              <a:solidFill>
                <a:srgbClr val="000000"/>
              </a:solidFill>
              <a:latin typeface="Tajawal"/>
              <a:cs typeface="Times New Roman" pitchFamily="18" charset="0"/>
            </a:endParaRPr>
          </a:p>
          <a:p>
            <a:pPr marL="45720" indent="0">
              <a:buNone/>
            </a:pPr>
            <a:endParaRPr lang="en-US" sz="2800" b="1" dirty="0" smtClean="0">
              <a:solidFill>
                <a:srgbClr val="000000"/>
              </a:solidFill>
              <a:latin typeface="Tajawal"/>
              <a:cs typeface="Times New Roman" pitchFamily="18" charset="0"/>
            </a:endParaRPr>
          </a:p>
          <a:p>
            <a:pPr marL="4572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1775"/>
            <a:ext cx="9004300"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عنصر نائب للمحتوى 2"/>
          <p:cNvSpPr txBox="1">
            <a:spLocks/>
          </p:cNvSpPr>
          <p:nvPr/>
        </p:nvSpPr>
        <p:spPr>
          <a:xfrm>
            <a:off x="13996" y="3810000"/>
            <a:ext cx="9053804" cy="3012234"/>
          </a:xfrm>
          <a:prstGeom prst="rect">
            <a:avLst/>
          </a:prstGeom>
          <a:solidFill>
            <a:schemeClr val="accent3">
              <a:lumMod val="40000"/>
              <a:lumOff val="60000"/>
            </a:schemeClr>
          </a:solidFill>
          <a:ln>
            <a:solidFill>
              <a:srgbClr val="FF0000"/>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fontScale="70000" lnSpcReduction="2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dk1"/>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dk1"/>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dk1"/>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dk1"/>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dk1"/>
                </a:solidFill>
                <a:latin typeface="+mn-lt"/>
                <a:ea typeface="+mn-ea"/>
                <a:cs typeface="+mn-cs"/>
              </a:defRPr>
            </a:lvl9pPr>
          </a:lstStyle>
          <a:p>
            <a:pPr marL="45720" indent="0" algn="ctr">
              <a:lnSpc>
                <a:spcPct val="150000"/>
              </a:lnSpc>
              <a:buClr>
                <a:srgbClr val="F14124">
                  <a:lumMod val="75000"/>
                </a:srgbClr>
              </a:buClr>
              <a:buFont typeface="Georgia" pitchFamily="18" charset="0"/>
              <a:buNone/>
            </a:pPr>
            <a:r>
              <a:rPr lang="en-US" sz="3200" b="1" dirty="0" smtClean="0">
                <a:solidFill>
                  <a:srgbClr val="FF0000"/>
                </a:solidFill>
                <a:latin typeface="Times New Roman" pitchFamily="18" charset="0"/>
                <a:cs typeface="Times New Roman" pitchFamily="18" charset="0"/>
              </a:rPr>
              <a:t>Lecture 1</a:t>
            </a:r>
          </a:p>
          <a:p>
            <a:pPr marL="45720" indent="0" algn="ctr">
              <a:lnSpc>
                <a:spcPct val="150000"/>
              </a:lnSpc>
              <a:buClr>
                <a:srgbClr val="F14124">
                  <a:lumMod val="75000"/>
                </a:srgbClr>
              </a:buClr>
              <a:buFont typeface="Georgia" pitchFamily="18" charset="0"/>
              <a:buNone/>
            </a:pPr>
            <a:r>
              <a:rPr lang="en-US" sz="3200" b="1" smtClean="0">
                <a:solidFill>
                  <a:prstClr val="black">
                    <a:lumMod val="75000"/>
                    <a:lumOff val="25000"/>
                  </a:prstClr>
                </a:solidFill>
                <a:latin typeface="Times New Roman" pitchFamily="18" charset="0"/>
                <a:cs typeface="Times New Roman" pitchFamily="18" charset="0"/>
              </a:rPr>
              <a:t>The Third </a:t>
            </a:r>
            <a:r>
              <a:rPr lang="en-US" sz="3200" b="1" dirty="0" smtClean="0">
                <a:solidFill>
                  <a:prstClr val="black">
                    <a:lumMod val="75000"/>
                    <a:lumOff val="25000"/>
                  </a:prstClr>
                </a:solidFill>
                <a:latin typeface="Times New Roman" pitchFamily="18" charset="0"/>
                <a:cs typeface="Times New Roman" pitchFamily="18" charset="0"/>
              </a:rPr>
              <a:t>stage: Parasitology</a:t>
            </a:r>
          </a:p>
          <a:p>
            <a:pPr marL="45720" indent="0" algn="ctr">
              <a:buClr>
                <a:srgbClr val="F14124">
                  <a:lumMod val="75000"/>
                </a:srgbClr>
              </a:buClr>
              <a:buFont typeface="Georgia" pitchFamily="18" charset="0"/>
              <a:buNone/>
            </a:pPr>
            <a:endParaRPr lang="en-US" sz="3200" dirty="0" smtClean="0">
              <a:solidFill>
                <a:prstClr val="black">
                  <a:lumMod val="75000"/>
                  <a:lumOff val="25000"/>
                </a:prstClr>
              </a:solidFill>
              <a:latin typeface="Times New Roman" pitchFamily="18" charset="0"/>
              <a:cs typeface="Times New Roman" pitchFamily="18" charset="0"/>
            </a:endParaRPr>
          </a:p>
          <a:p>
            <a:pPr marL="45720" lvl="0" indent="0" algn="ctr">
              <a:buClr>
                <a:srgbClr val="F14124">
                  <a:lumMod val="75000"/>
                </a:srgbClr>
              </a:buClr>
              <a:buNone/>
            </a:pPr>
            <a:r>
              <a:rPr lang="en-US" sz="3200" b="1" dirty="0">
                <a:solidFill>
                  <a:srgbClr val="000000"/>
                </a:solidFill>
                <a:latin typeface="Times New Roman" pitchFamily="18" charset="0"/>
                <a:cs typeface="Times New Roman" pitchFamily="18" charset="0"/>
              </a:rPr>
              <a:t>Alaa Ismail Saood</a:t>
            </a:r>
          </a:p>
          <a:p>
            <a:pPr marL="45720" lvl="0" indent="0" algn="ctr">
              <a:buClr>
                <a:srgbClr val="F14124">
                  <a:lumMod val="75000"/>
                </a:srgbClr>
              </a:buClr>
              <a:buNone/>
            </a:pPr>
            <a:r>
              <a:rPr lang="en-US" sz="3200" b="1" dirty="0">
                <a:solidFill>
                  <a:srgbClr val="000000"/>
                </a:solidFill>
                <a:latin typeface="Times New Roman" pitchFamily="18" charset="0"/>
                <a:cs typeface="Times New Roman" pitchFamily="18" charset="0"/>
              </a:rPr>
              <a:t>Veterinary Medicine</a:t>
            </a:r>
          </a:p>
          <a:p>
            <a:pPr marL="45720" lvl="0" indent="0" algn="ctr">
              <a:buClr>
                <a:srgbClr val="F14124">
                  <a:lumMod val="75000"/>
                </a:srgbClr>
              </a:buClr>
              <a:buNone/>
            </a:pPr>
            <a:r>
              <a:rPr lang="en-US" sz="3200" b="1" dirty="0">
                <a:solidFill>
                  <a:srgbClr val="000000"/>
                </a:solidFill>
                <a:latin typeface="Times New Roman" pitchFamily="18" charset="0"/>
                <a:cs typeface="Times New Roman" pitchFamily="18" charset="0"/>
              </a:rPr>
              <a:t> </a:t>
            </a:r>
            <a:r>
              <a:rPr lang="en-US" sz="3200" b="1" dirty="0">
                <a:solidFill>
                  <a:prstClr val="black">
                    <a:lumMod val="75000"/>
                    <a:lumOff val="25000"/>
                  </a:prstClr>
                </a:solidFill>
                <a:latin typeface="Times New Roman" pitchFamily="18" charset="0"/>
                <a:cs typeface="Times New Roman" pitchFamily="18" charset="0"/>
              </a:rPr>
              <a:t>PhD of Parasitology</a:t>
            </a:r>
            <a:endParaRPr lang="en-US" sz="3200" b="1" dirty="0">
              <a:solidFill>
                <a:srgbClr val="000000"/>
              </a:solidFill>
              <a:latin typeface="Times New Roman" pitchFamily="18" charset="0"/>
              <a:cs typeface="Times New Roman" pitchFamily="18" charset="0"/>
            </a:endParaRPr>
          </a:p>
          <a:p>
            <a:pPr marL="45720" lvl="0" indent="0" algn="ctr">
              <a:buClr>
                <a:srgbClr val="F14124">
                  <a:lumMod val="75000"/>
                </a:srgbClr>
              </a:buClr>
              <a:buNone/>
            </a:pPr>
            <a:r>
              <a:rPr lang="en-US" sz="3200" b="1" dirty="0">
                <a:solidFill>
                  <a:schemeClr val="tx1"/>
                </a:solidFill>
                <a:latin typeface="Times New Roman" pitchFamily="18" charset="0"/>
                <a:cs typeface="Times New Roman" pitchFamily="18" charset="0"/>
              </a:rPr>
              <a:t>Email : </a:t>
            </a:r>
            <a:r>
              <a:rPr lang="en-US" sz="3200" b="1" dirty="0">
                <a:solidFill>
                  <a:schemeClr val="tx1"/>
                </a:solidFill>
                <a:latin typeface="Times New Roman" pitchFamily="18" charset="0"/>
                <a:cs typeface="Times New Roman" pitchFamily="18" charset="0"/>
                <a:hlinkClick r:id="rId3"/>
              </a:rPr>
              <a:t>alaa.ismail@uobasrah.edu.iq</a:t>
            </a:r>
            <a:endParaRPr lang="en-US" sz="3200" b="1" dirty="0">
              <a:solidFill>
                <a:schemeClr val="tx1"/>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8264085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7992" y="76200"/>
            <a:ext cx="8658808" cy="228600"/>
          </a:xfrm>
        </p:spPr>
        <p:txBody>
          <a:bodyPr/>
          <a:lstStyle/>
          <a:p>
            <a:endParaRPr lang="en-US" sz="100" dirty="0"/>
          </a:p>
        </p:txBody>
      </p:sp>
      <p:sp>
        <p:nvSpPr>
          <p:cNvPr id="3" name="عنصر نائب للمحتوى 2"/>
          <p:cNvSpPr>
            <a:spLocks noGrp="1"/>
          </p:cNvSpPr>
          <p:nvPr>
            <p:ph sz="quarter" idx="13"/>
          </p:nvPr>
        </p:nvSpPr>
        <p:spPr>
          <a:xfrm>
            <a:off x="76200" y="457200"/>
            <a:ext cx="8915400" cy="6324600"/>
          </a:xfrm>
        </p:spPr>
        <p:txBody>
          <a:bodyPr>
            <a:normAutofit lnSpcReduction="10000"/>
          </a:bodyPr>
          <a:lstStyle/>
          <a:p>
            <a:pPr marL="45720" indent="0" algn="just">
              <a:buNone/>
            </a:pPr>
            <a:r>
              <a:rPr lang="en-US" sz="2400" b="1" dirty="0" smtClean="0">
                <a:latin typeface="Times New Roman" pitchFamily="18" charset="0"/>
                <a:cs typeface="Times New Roman" pitchFamily="18" charset="0"/>
                <a:hlinkClick r:id="rId2"/>
              </a:rPr>
              <a:t>Life </a:t>
            </a:r>
            <a:r>
              <a:rPr lang="en-US" sz="2400" b="1" dirty="0">
                <a:latin typeface="Times New Roman" pitchFamily="18" charset="0"/>
                <a:cs typeface="Times New Roman" pitchFamily="18" charset="0"/>
                <a:hlinkClick r:id="rId2"/>
              </a:rPr>
              <a:t>Cycle </a:t>
            </a:r>
            <a:r>
              <a:rPr lang="en-US" dirty="0">
                <a:latin typeface="Times New Roman" pitchFamily="18" charset="0"/>
                <a:cs typeface="Times New Roman" pitchFamily="18" charset="0"/>
              </a:rPr>
              <a:t>includes Enteral and Parenteral Phase</a:t>
            </a:r>
            <a:r>
              <a:rPr lang="en-US" dirty="0" smtClean="0">
                <a:latin typeface="Times New Roman" pitchFamily="18" charset="0"/>
                <a:cs typeface="Times New Roman" pitchFamily="18" charset="0"/>
              </a:rPr>
              <a:t>:</a:t>
            </a:r>
          </a:p>
          <a:p>
            <a:pPr marL="45720" indent="0" algn="just">
              <a:buNone/>
            </a:pPr>
            <a:r>
              <a:rPr lang="en-US" dirty="0" smtClean="0">
                <a:latin typeface="Times New Roman" pitchFamily="18" charset="0"/>
                <a:cs typeface="Times New Roman" pitchFamily="18" charset="0"/>
              </a:rPr>
              <a:t> </a:t>
            </a:r>
            <a:r>
              <a:rPr lang="en-US" b="1" dirty="0">
                <a:latin typeface="Times New Roman" pitchFamily="18" charset="0"/>
                <a:cs typeface="Times New Roman" pitchFamily="18" charset="0"/>
              </a:rPr>
              <a:t>ENTERAL PHASE: </a:t>
            </a:r>
            <a:r>
              <a:rPr lang="en-US" dirty="0">
                <a:latin typeface="Times New Roman" pitchFamily="18" charset="0"/>
                <a:cs typeface="Times New Roman" pitchFamily="18" charset="0"/>
              </a:rPr>
              <a:t>Incubation period: 1-2 days. Humans are infected after eating encysted </a:t>
            </a:r>
            <a:r>
              <a:rPr lang="en-US" i="1" dirty="0" err="1">
                <a:latin typeface="Times New Roman" pitchFamily="18" charset="0"/>
                <a:cs typeface="Times New Roman" pitchFamily="18" charset="0"/>
              </a:rPr>
              <a:t>Trichinella</a:t>
            </a:r>
            <a:r>
              <a:rPr lang="en-US" dirty="0">
                <a:latin typeface="Times New Roman" pitchFamily="18" charset="0"/>
                <a:cs typeface="Times New Roman" pitchFamily="18" charset="0"/>
              </a:rPr>
              <a:t> larvae present in raw or inadequately cooked meat. </a:t>
            </a:r>
            <a:endParaRPr lang="en-US" dirty="0" smtClean="0">
              <a:latin typeface="Times New Roman" pitchFamily="18" charset="0"/>
              <a:cs typeface="Times New Roman" pitchFamily="18" charset="0"/>
            </a:endParaRPr>
          </a:p>
          <a:p>
            <a:pPr marL="45720" indent="0" algn="just">
              <a:buNone/>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cyst walls are digested by acid-pepsin digestion in the stomach, larvae are released and pass into the small intestine. The larvae invade the small intestine epithelial wall, molt four times and develop into adult worms. The males die after copulation, and the females produce 500 – 1500 newborn larvae that are deposited into the mucosa of the duodenal wall over a 2 to 3 week period before their expulsion in the fecal stream. </a:t>
            </a:r>
            <a:endParaRPr lang="en-US" dirty="0" smtClean="0">
              <a:latin typeface="Times New Roman" pitchFamily="18" charset="0"/>
              <a:cs typeface="Times New Roman" pitchFamily="18" charset="0"/>
            </a:endParaRPr>
          </a:p>
          <a:p>
            <a:pPr marL="45720" indent="0" algn="just">
              <a:buNone/>
            </a:pPr>
            <a:r>
              <a:rPr lang="en-US" b="1" dirty="0" smtClean="0">
                <a:latin typeface="Times New Roman" pitchFamily="18" charset="0"/>
                <a:cs typeface="Times New Roman" pitchFamily="18" charset="0"/>
              </a:rPr>
              <a:t>PARENTERAL </a:t>
            </a:r>
            <a:r>
              <a:rPr lang="en-US" b="1" dirty="0">
                <a:latin typeface="Times New Roman" pitchFamily="18" charset="0"/>
                <a:cs typeface="Times New Roman" pitchFamily="18" charset="0"/>
              </a:rPr>
              <a:t>PHASE: </a:t>
            </a:r>
            <a:r>
              <a:rPr lang="en-US" dirty="0">
                <a:latin typeface="Times New Roman" pitchFamily="18" charset="0"/>
                <a:cs typeface="Times New Roman" pitchFamily="18" charset="0"/>
              </a:rPr>
              <a:t>Incubation Period: 2 to 8 weeks. Newborn larvae enter the bloodstream, and seed various organs including myocardium, lungs, brains, pancreas and lymph nodes, but only the </a:t>
            </a:r>
            <a:r>
              <a:rPr lang="en-US" dirty="0" err="1">
                <a:latin typeface="Times New Roman" pitchFamily="18" charset="0"/>
                <a:cs typeface="Times New Roman" pitchFamily="18" charset="0"/>
              </a:rPr>
              <a:t>lavae</a:t>
            </a:r>
            <a:r>
              <a:rPr lang="en-US" dirty="0">
                <a:latin typeface="Times New Roman" pitchFamily="18" charset="0"/>
                <a:cs typeface="Times New Roman" pitchFamily="18" charset="0"/>
              </a:rPr>
              <a:t> that invade the skeletal muscle survive. The individual muscle fibers invaded by the </a:t>
            </a:r>
            <a:r>
              <a:rPr lang="en-US" dirty="0" err="1">
                <a:latin typeface="Times New Roman" pitchFamily="18" charset="0"/>
                <a:cs typeface="Times New Roman" pitchFamily="18" charset="0"/>
              </a:rPr>
              <a:t>Trichinella</a:t>
            </a:r>
            <a:r>
              <a:rPr lang="en-US" dirty="0">
                <a:latin typeface="Times New Roman" pitchFamily="18" charset="0"/>
                <a:cs typeface="Times New Roman" pitchFamily="18" charset="0"/>
              </a:rPr>
              <a:t> larvae show degeneration and necrosis and severe infiltration with lymphocytes and </a:t>
            </a:r>
            <a:r>
              <a:rPr lang="en-US" dirty="0" err="1">
                <a:latin typeface="Times New Roman" pitchFamily="18" charset="0"/>
                <a:cs typeface="Times New Roman" pitchFamily="18" charset="0"/>
              </a:rPr>
              <a:t>eosinophils</a:t>
            </a:r>
            <a:r>
              <a:rPr lang="en-US" dirty="0">
                <a:latin typeface="Times New Roman" pitchFamily="18" charset="0"/>
                <a:cs typeface="Times New Roman" pitchFamily="18" charset="0"/>
              </a:rPr>
              <a:t>. The larvae are encysted within a few weeks, and the cyst wall may calcify over time. Although host immune responses may help to expel intestinal adult worms, they have little effect on muscle dwelling larvae.</a:t>
            </a:r>
          </a:p>
        </p:txBody>
      </p:sp>
    </p:spTree>
    <p:extLst>
      <p:ext uri="{BB962C8B-B14F-4D97-AF65-F5344CB8AC3E}">
        <p14:creationId xmlns:p14="http://schemas.microsoft.com/office/powerpoint/2010/main" val="43789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024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01377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24218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126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7992" y="0"/>
            <a:ext cx="9062381"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728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229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 y="0"/>
            <a:ext cx="9012309"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1069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331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66355"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9430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433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7138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238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536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6199" y="152400"/>
            <a:ext cx="900344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45444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638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6199" y="152400"/>
            <a:ext cx="8972549"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2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614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0" y="1600200"/>
            <a:ext cx="8872339" cy="4536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625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717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77931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917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 y="152400"/>
            <a:ext cx="8610600" cy="228600"/>
          </a:xfrm>
        </p:spPr>
        <p:txBody>
          <a:bodyPr/>
          <a:lstStyle/>
          <a:p>
            <a:endParaRPr lang="en-US" sz="100" dirty="0"/>
          </a:p>
        </p:txBody>
      </p:sp>
      <p:sp>
        <p:nvSpPr>
          <p:cNvPr id="3" name="عنصر نائب للمحتوى 2"/>
          <p:cNvSpPr>
            <a:spLocks noGrp="1"/>
          </p:cNvSpPr>
          <p:nvPr>
            <p:ph sz="quarter" idx="13"/>
          </p:nvPr>
        </p:nvSpPr>
        <p:spPr>
          <a:xfrm>
            <a:off x="152400" y="533400"/>
            <a:ext cx="8839200" cy="6172200"/>
          </a:xfrm>
        </p:spPr>
        <p:txBody>
          <a:bodyPr>
            <a:normAutofit fontScale="92500" lnSpcReduction="20000"/>
          </a:bodyPr>
          <a:lstStyle/>
          <a:p>
            <a:pPr marL="45720" indent="0" algn="just">
              <a:buNone/>
            </a:pPr>
            <a:r>
              <a:rPr lang="en-US" sz="2400" b="1" dirty="0" err="1">
                <a:latin typeface="Times New Roman" pitchFamily="18" charset="0"/>
                <a:cs typeface="Times New Roman" pitchFamily="18" charset="0"/>
                <a:hlinkClick r:id="rId2"/>
              </a:rPr>
              <a:t>Trichinellosis</a:t>
            </a:r>
            <a:r>
              <a:rPr lang="en-US" sz="2400" b="1" dirty="0">
                <a:latin typeface="Times New Roman" pitchFamily="18" charset="0"/>
                <a:cs typeface="Times New Roman" pitchFamily="18" charset="0"/>
                <a:hlinkClick r:id="rId2"/>
              </a:rPr>
              <a:t> is </a:t>
            </a:r>
            <a:r>
              <a:rPr lang="en-US" sz="2400" dirty="0">
                <a:latin typeface="Times New Roman" pitchFamily="18" charset="0"/>
                <a:cs typeface="Times New Roman" pitchFamily="18" charset="0"/>
              </a:rPr>
              <a:t>a parasite disease caused by a roundworm of the genus </a:t>
            </a:r>
            <a:r>
              <a:rPr lang="en-US" sz="2400" b="1" i="1" dirty="0" err="1">
                <a:latin typeface="Times New Roman" pitchFamily="18" charset="0"/>
                <a:cs typeface="Times New Roman" pitchFamily="18" charset="0"/>
              </a:rPr>
              <a:t>Trichinella</a:t>
            </a:r>
            <a:r>
              <a:rPr lang="en-US" sz="2400" dirty="0" smtClean="0">
                <a:latin typeface="Times New Roman" pitchFamily="18" charset="0"/>
                <a:cs typeface="Times New Roman" pitchFamily="18" charset="0"/>
              </a:rPr>
              <a:t>.</a:t>
            </a:r>
          </a:p>
          <a:p>
            <a:pPr marL="45720" indent="0" algn="just">
              <a:buNone/>
            </a:pPr>
            <a:r>
              <a:rPr lang="en-US" sz="1900" b="1" dirty="0">
                <a:latin typeface="Times New Roman" pitchFamily="18" charset="0"/>
                <a:cs typeface="Times New Roman" pitchFamily="18" charset="0"/>
              </a:rPr>
              <a:t>Eight species of </a:t>
            </a:r>
            <a:r>
              <a:rPr lang="en-US" sz="1900" b="1" dirty="0" err="1">
                <a:latin typeface="Times New Roman" pitchFamily="18" charset="0"/>
                <a:cs typeface="Times New Roman" pitchFamily="18" charset="0"/>
              </a:rPr>
              <a:t>Trichinella</a:t>
            </a:r>
            <a:r>
              <a:rPr lang="en-US" sz="1900" b="1" dirty="0">
                <a:latin typeface="Times New Roman" pitchFamily="18" charset="0"/>
                <a:cs typeface="Times New Roman" pitchFamily="18" charset="0"/>
              </a:rPr>
              <a:t> are recognized as causes of infection in humans</a:t>
            </a:r>
            <a:r>
              <a:rPr lang="en-US" sz="1900" dirty="0">
                <a:latin typeface="Times New Roman" pitchFamily="18" charset="0"/>
                <a:cs typeface="Times New Roman" pitchFamily="18" charset="0"/>
              </a:rPr>
              <a:t>. </a:t>
            </a:r>
            <a:endParaRPr lang="en-US" sz="1900" dirty="0" smtClean="0">
              <a:latin typeface="Times New Roman" pitchFamily="18" charset="0"/>
              <a:cs typeface="Times New Roman" pitchFamily="18" charset="0"/>
            </a:endParaRPr>
          </a:p>
          <a:p>
            <a:pPr marL="45720" indent="0" algn="just">
              <a:buNone/>
            </a:pPr>
            <a:r>
              <a:rPr lang="en-US" sz="1900" dirty="0" smtClean="0">
                <a:latin typeface="Times New Roman" pitchFamily="18" charset="0"/>
                <a:cs typeface="Times New Roman" pitchFamily="18" charset="0"/>
              </a:rPr>
              <a:t> </a:t>
            </a:r>
            <a:r>
              <a:rPr lang="en-US" sz="1900" b="1" dirty="0">
                <a:latin typeface="Times New Roman" pitchFamily="18" charset="0"/>
                <a:cs typeface="Times New Roman" pitchFamily="18" charset="0"/>
              </a:rPr>
              <a:t>The most common infections are caused by </a:t>
            </a:r>
            <a:r>
              <a:rPr lang="en-US" sz="1900" b="1" i="1" dirty="0">
                <a:latin typeface="Times New Roman" pitchFamily="18" charset="0"/>
                <a:cs typeface="Times New Roman" pitchFamily="18" charset="0"/>
              </a:rPr>
              <a:t>T. </a:t>
            </a:r>
            <a:r>
              <a:rPr lang="en-US" sz="1900" b="1" i="1" dirty="0" err="1">
                <a:latin typeface="Times New Roman" pitchFamily="18" charset="0"/>
                <a:cs typeface="Times New Roman" pitchFamily="18" charset="0"/>
              </a:rPr>
              <a:t>Spiralis</a:t>
            </a:r>
            <a:r>
              <a:rPr lang="en-US" sz="1900" dirty="0">
                <a:latin typeface="Times New Roman" pitchFamily="18" charset="0"/>
                <a:cs typeface="Times New Roman" pitchFamily="18" charset="0"/>
              </a:rPr>
              <a:t>, which </a:t>
            </a:r>
            <a:r>
              <a:rPr lang="en-US" sz="1900" dirty="0" err="1">
                <a:latin typeface="Times New Roman" pitchFamily="18" charset="0"/>
                <a:cs typeface="Times New Roman" pitchFamily="18" charset="0"/>
              </a:rPr>
              <a:t>ca</a:t>
            </a:r>
            <a:r>
              <a:rPr lang="en-US" sz="1900" dirty="0">
                <a:latin typeface="Times New Roman" pitchFamily="18" charset="0"/>
                <a:cs typeface="Times New Roman" pitchFamily="18" charset="0"/>
              </a:rPr>
              <a:t> be found in pigs, rodents, horses, bears and foxes.  (Zoonosis) Any mammal (rat, bear, fox) can be infected, but pigs are the most important reservoirs of human disease. </a:t>
            </a:r>
            <a:endParaRPr lang="en-US" sz="1900" dirty="0" smtClean="0">
              <a:latin typeface="Times New Roman" pitchFamily="18" charset="0"/>
              <a:cs typeface="Times New Roman" pitchFamily="18" charset="0"/>
            </a:endParaRPr>
          </a:p>
          <a:p>
            <a:pPr marL="45720" indent="0" algn="just">
              <a:buNone/>
            </a:pPr>
            <a:r>
              <a:rPr lang="en-US" sz="1900" dirty="0" smtClean="0">
                <a:latin typeface="Times New Roman" pitchFamily="18" charset="0"/>
                <a:cs typeface="Times New Roman" pitchFamily="18" charset="0"/>
              </a:rPr>
              <a:t> </a:t>
            </a:r>
            <a:r>
              <a:rPr lang="en-US" sz="1900" dirty="0">
                <a:latin typeface="Times New Roman" pitchFamily="18" charset="0"/>
                <a:cs typeface="Times New Roman" pitchFamily="18" charset="0"/>
              </a:rPr>
              <a:t>Other Pathogenic </a:t>
            </a:r>
            <a:r>
              <a:rPr lang="en-US" sz="1900" dirty="0" err="1">
                <a:latin typeface="Times New Roman" pitchFamily="18" charset="0"/>
                <a:cs typeface="Times New Roman" pitchFamily="18" charset="0"/>
              </a:rPr>
              <a:t>Trichinella</a:t>
            </a:r>
            <a:r>
              <a:rPr lang="en-US" sz="1900" dirty="0">
                <a:latin typeface="Times New Roman" pitchFamily="18" charset="0"/>
                <a:cs typeface="Times New Roman" pitchFamily="18" charset="0"/>
              </a:rPr>
              <a:t> Species</a:t>
            </a:r>
            <a:r>
              <a:rPr lang="en-US" sz="1900" dirty="0" smtClean="0">
                <a:latin typeface="Times New Roman" pitchFamily="18" charset="0"/>
                <a:cs typeface="Times New Roman" pitchFamily="18" charset="0"/>
              </a:rPr>
              <a:t>:</a:t>
            </a:r>
          </a:p>
          <a:p>
            <a:pPr marL="45720" indent="0" algn="just">
              <a:buNone/>
            </a:pPr>
            <a:r>
              <a:rPr lang="en-US" sz="1900" dirty="0" smtClean="0">
                <a:latin typeface="Times New Roman" pitchFamily="18" charset="0"/>
                <a:cs typeface="Times New Roman" pitchFamily="18" charset="0"/>
              </a:rPr>
              <a:t> </a:t>
            </a:r>
            <a:r>
              <a:rPr lang="en-US" sz="1900" dirty="0">
                <a:latin typeface="Times New Roman" pitchFamily="18" charset="0"/>
                <a:cs typeface="Times New Roman" pitchFamily="18" charset="0"/>
              </a:rPr>
              <a:t> </a:t>
            </a:r>
            <a:r>
              <a:rPr lang="en-US" sz="1900" b="1" i="1" dirty="0">
                <a:latin typeface="Times New Roman" pitchFamily="18" charset="0"/>
                <a:cs typeface="Times New Roman" pitchFamily="18" charset="0"/>
              </a:rPr>
              <a:t>T. </a:t>
            </a:r>
            <a:r>
              <a:rPr lang="en-US" sz="1900" b="1" i="1" dirty="0" err="1">
                <a:latin typeface="Times New Roman" pitchFamily="18" charset="0"/>
                <a:cs typeface="Times New Roman" pitchFamily="18" charset="0"/>
              </a:rPr>
              <a:t>britovi</a:t>
            </a:r>
            <a:r>
              <a:rPr lang="en-US" sz="1900" dirty="0">
                <a:latin typeface="Times New Roman" pitchFamily="18" charset="0"/>
                <a:cs typeface="Times New Roman" pitchFamily="18" charset="0"/>
              </a:rPr>
              <a:t> is the second most common species to infect humans; it is distributed throughout Europe, Asia, and northern and western Africa, usually in wild carnivores, wild boar and domesticated pigs</a:t>
            </a:r>
            <a:r>
              <a:rPr lang="en-US" sz="1900" dirty="0" smtClean="0">
                <a:latin typeface="Times New Roman" pitchFamily="18" charset="0"/>
                <a:cs typeface="Times New Roman" pitchFamily="18" charset="0"/>
              </a:rPr>
              <a:t>.</a:t>
            </a:r>
          </a:p>
          <a:p>
            <a:pPr marL="45720" indent="0" algn="just">
              <a:buNone/>
            </a:pPr>
            <a:r>
              <a:rPr lang="en-US" sz="1900" dirty="0" smtClean="0">
                <a:latin typeface="Times New Roman" pitchFamily="18" charset="0"/>
                <a:cs typeface="Times New Roman" pitchFamily="18" charset="0"/>
              </a:rPr>
              <a:t> </a:t>
            </a:r>
            <a:r>
              <a:rPr lang="en-US" sz="1900" dirty="0">
                <a:latin typeface="Times New Roman" pitchFamily="18" charset="0"/>
                <a:cs typeface="Times New Roman" pitchFamily="18" charset="0"/>
              </a:rPr>
              <a:t> </a:t>
            </a:r>
            <a:r>
              <a:rPr lang="en-US" sz="1900" b="1" i="1" dirty="0">
                <a:latin typeface="Times New Roman" pitchFamily="18" charset="0"/>
                <a:cs typeface="Times New Roman" pitchFamily="18" charset="0"/>
              </a:rPr>
              <a:t>T. </a:t>
            </a:r>
            <a:r>
              <a:rPr lang="en-US" sz="1900" b="1" i="1" dirty="0" err="1">
                <a:latin typeface="Times New Roman" pitchFamily="18" charset="0"/>
                <a:cs typeface="Times New Roman" pitchFamily="18" charset="0"/>
              </a:rPr>
              <a:t>murrelli</a:t>
            </a:r>
            <a:r>
              <a:rPr lang="en-US" sz="1900" b="1" i="1" dirty="0">
                <a:latin typeface="Times New Roman" pitchFamily="18" charset="0"/>
                <a:cs typeface="Times New Roman" pitchFamily="18" charset="0"/>
              </a:rPr>
              <a:t> </a:t>
            </a:r>
            <a:r>
              <a:rPr lang="en-US" sz="1900" dirty="0">
                <a:latin typeface="Times New Roman" pitchFamily="18" charset="0"/>
                <a:cs typeface="Times New Roman" pitchFamily="18" charset="0"/>
              </a:rPr>
              <a:t>also infects humans, especially from black bear meat; it is distributed among wild carnivores in North America</a:t>
            </a:r>
            <a:r>
              <a:rPr lang="en-US" sz="1900" dirty="0" smtClean="0">
                <a:latin typeface="Times New Roman" pitchFamily="18" charset="0"/>
                <a:cs typeface="Times New Roman" pitchFamily="18" charset="0"/>
              </a:rPr>
              <a:t>.</a:t>
            </a:r>
          </a:p>
          <a:p>
            <a:pPr marL="45720" indent="0" algn="just">
              <a:buNone/>
            </a:pPr>
            <a:r>
              <a:rPr lang="en-US" sz="1900" dirty="0" smtClean="0">
                <a:latin typeface="Times New Roman" pitchFamily="18" charset="0"/>
                <a:cs typeface="Times New Roman" pitchFamily="18" charset="0"/>
              </a:rPr>
              <a:t> </a:t>
            </a:r>
            <a:r>
              <a:rPr lang="en-US" sz="1900" dirty="0">
                <a:latin typeface="Times New Roman" pitchFamily="18" charset="0"/>
                <a:cs typeface="Times New Roman" pitchFamily="18" charset="0"/>
              </a:rPr>
              <a:t> </a:t>
            </a:r>
            <a:r>
              <a:rPr lang="en-US" sz="1900" b="1" i="1" dirty="0">
                <a:latin typeface="Times New Roman" pitchFamily="18" charset="0"/>
                <a:cs typeface="Times New Roman" pitchFamily="18" charset="0"/>
              </a:rPr>
              <a:t>T. </a:t>
            </a:r>
            <a:r>
              <a:rPr lang="en-US" sz="1900" b="1" i="1" dirty="0" err="1">
                <a:latin typeface="Times New Roman" pitchFamily="18" charset="0"/>
                <a:cs typeface="Times New Roman" pitchFamily="18" charset="0"/>
              </a:rPr>
              <a:t>nativa</a:t>
            </a:r>
            <a:r>
              <a:rPr lang="en-US" sz="1900" dirty="0">
                <a:latin typeface="Times New Roman" pitchFamily="18" charset="0"/>
                <a:cs typeface="Times New Roman" pitchFamily="18" charset="0"/>
              </a:rPr>
              <a:t>, which has a high resistance to freezing, is found in the Arctic and subarctic regions; reservoir hosts include polar bears, Arctic foxes, walruses and other wild game. </a:t>
            </a:r>
            <a:endParaRPr lang="en-US" sz="1900" dirty="0" smtClean="0">
              <a:latin typeface="Times New Roman" pitchFamily="18" charset="0"/>
              <a:cs typeface="Times New Roman" pitchFamily="18" charset="0"/>
            </a:endParaRPr>
          </a:p>
          <a:p>
            <a:pPr marL="45720" indent="0" algn="just">
              <a:buNone/>
            </a:pPr>
            <a:r>
              <a:rPr lang="en-US" sz="1900" dirty="0" smtClean="0">
                <a:latin typeface="Times New Roman" pitchFamily="18" charset="0"/>
                <a:cs typeface="Times New Roman" pitchFamily="18" charset="0"/>
              </a:rPr>
              <a:t> </a:t>
            </a:r>
            <a:r>
              <a:rPr lang="en-US" sz="1900" b="1" i="1" dirty="0">
                <a:latin typeface="Times New Roman" pitchFamily="18" charset="0"/>
                <a:cs typeface="Times New Roman" pitchFamily="18" charset="0"/>
              </a:rPr>
              <a:t>T. </a:t>
            </a:r>
            <a:r>
              <a:rPr lang="en-US" sz="1900" b="1" i="1" dirty="0" err="1">
                <a:latin typeface="Times New Roman" pitchFamily="18" charset="0"/>
                <a:cs typeface="Times New Roman" pitchFamily="18" charset="0"/>
              </a:rPr>
              <a:t>nelsoni</a:t>
            </a:r>
            <a:r>
              <a:rPr lang="en-US" sz="1900" dirty="0">
                <a:latin typeface="Times New Roman" pitchFamily="18" charset="0"/>
                <a:cs typeface="Times New Roman" pitchFamily="18" charset="0"/>
              </a:rPr>
              <a:t>, found in east African predators and scavengers, has been documented to cause a few human cases</a:t>
            </a:r>
            <a:r>
              <a:rPr lang="en-US" sz="1900" dirty="0" smtClean="0">
                <a:latin typeface="Times New Roman" pitchFamily="18" charset="0"/>
                <a:cs typeface="Times New Roman" pitchFamily="18" charset="0"/>
              </a:rPr>
              <a:t>.</a:t>
            </a:r>
          </a:p>
          <a:p>
            <a:pPr marL="45720" indent="0" algn="just">
              <a:buNone/>
            </a:pPr>
            <a:r>
              <a:rPr lang="en-US" sz="1900" dirty="0" smtClean="0">
                <a:latin typeface="Times New Roman" pitchFamily="18" charset="0"/>
                <a:cs typeface="Times New Roman" pitchFamily="18" charset="0"/>
              </a:rPr>
              <a:t> </a:t>
            </a:r>
            <a:r>
              <a:rPr lang="en-US" sz="1900" dirty="0">
                <a:latin typeface="Times New Roman" pitchFamily="18" charset="0"/>
                <a:cs typeface="Times New Roman" pitchFamily="18" charset="0"/>
              </a:rPr>
              <a:t> </a:t>
            </a:r>
            <a:r>
              <a:rPr lang="en-US" sz="1900" b="1" i="1" dirty="0">
                <a:latin typeface="Times New Roman" pitchFamily="18" charset="0"/>
                <a:cs typeface="Times New Roman" pitchFamily="18" charset="0"/>
              </a:rPr>
              <a:t>T. </a:t>
            </a:r>
            <a:r>
              <a:rPr lang="en-US" sz="1900" b="1" i="1" dirty="0" err="1">
                <a:latin typeface="Times New Roman" pitchFamily="18" charset="0"/>
                <a:cs typeface="Times New Roman" pitchFamily="18" charset="0"/>
              </a:rPr>
              <a:t>papuae</a:t>
            </a:r>
            <a:r>
              <a:rPr lang="en-US" sz="1900" b="1" i="1" dirty="0">
                <a:latin typeface="Times New Roman" pitchFamily="18" charset="0"/>
                <a:cs typeface="Times New Roman" pitchFamily="18" charset="0"/>
              </a:rPr>
              <a:t> </a:t>
            </a:r>
            <a:r>
              <a:rPr lang="en-US" sz="1900" dirty="0">
                <a:latin typeface="Times New Roman" pitchFamily="18" charset="0"/>
                <a:cs typeface="Times New Roman" pitchFamily="18" charset="0"/>
              </a:rPr>
              <a:t>infects both mammals and reptiles, including crocodiles, humans, wild pigs and domestic pigs; this species, found in Papua New Guinea and Thailand, is also </a:t>
            </a:r>
            <a:r>
              <a:rPr lang="en-US" sz="1900" dirty="0" err="1">
                <a:latin typeface="Times New Roman" pitchFamily="18" charset="0"/>
                <a:cs typeface="Times New Roman" pitchFamily="18" charset="0"/>
              </a:rPr>
              <a:t>nonencapsulated</a:t>
            </a:r>
            <a:r>
              <a:rPr lang="en-US" sz="1900" dirty="0">
                <a:latin typeface="Times New Roman" pitchFamily="18" charset="0"/>
                <a:cs typeface="Times New Roman" pitchFamily="18" charset="0"/>
              </a:rPr>
              <a:t>. </a:t>
            </a:r>
            <a:endParaRPr lang="en-US" sz="1900" dirty="0" smtClean="0">
              <a:latin typeface="Times New Roman" pitchFamily="18" charset="0"/>
              <a:cs typeface="Times New Roman" pitchFamily="18" charset="0"/>
            </a:endParaRPr>
          </a:p>
          <a:p>
            <a:pPr marL="45720" indent="0" algn="just">
              <a:buNone/>
            </a:pPr>
            <a:r>
              <a:rPr lang="en-US" sz="1900" dirty="0" smtClean="0">
                <a:latin typeface="Times New Roman" pitchFamily="18" charset="0"/>
                <a:cs typeface="Times New Roman" pitchFamily="18" charset="0"/>
              </a:rPr>
              <a:t> </a:t>
            </a:r>
            <a:r>
              <a:rPr lang="en-US" sz="1900" b="1" i="1" dirty="0">
                <a:latin typeface="Times New Roman" pitchFamily="18" charset="0"/>
                <a:cs typeface="Times New Roman" pitchFamily="18" charset="0"/>
              </a:rPr>
              <a:t>T. </a:t>
            </a:r>
            <a:r>
              <a:rPr lang="en-US" sz="1900" b="1" i="1" dirty="0" err="1">
                <a:latin typeface="Times New Roman" pitchFamily="18" charset="0"/>
                <a:cs typeface="Times New Roman" pitchFamily="18" charset="0"/>
              </a:rPr>
              <a:t>pseudospiralis</a:t>
            </a:r>
            <a:r>
              <a:rPr lang="en-US" sz="1900" b="1" i="1" dirty="0">
                <a:latin typeface="Times New Roman" pitchFamily="18" charset="0"/>
                <a:cs typeface="Times New Roman" pitchFamily="18" charset="0"/>
              </a:rPr>
              <a:t> </a:t>
            </a:r>
            <a:r>
              <a:rPr lang="en-US" sz="1900" dirty="0">
                <a:latin typeface="Times New Roman" pitchFamily="18" charset="0"/>
                <a:cs typeface="Times New Roman" pitchFamily="18" charset="0"/>
              </a:rPr>
              <a:t>infects birds and mammals, and has demonstrated infection in humans; it is a </a:t>
            </a:r>
            <a:r>
              <a:rPr lang="en-US" sz="1900" dirty="0" err="1">
                <a:latin typeface="Times New Roman" pitchFamily="18" charset="0"/>
                <a:cs typeface="Times New Roman" pitchFamily="18" charset="0"/>
              </a:rPr>
              <a:t>nonencapsulated</a:t>
            </a:r>
            <a:r>
              <a:rPr lang="en-US" sz="1900" dirty="0">
                <a:latin typeface="Times New Roman" pitchFamily="18" charset="0"/>
                <a:cs typeface="Times New Roman" pitchFamily="18" charset="0"/>
              </a:rPr>
              <a:t> species</a:t>
            </a:r>
            <a:r>
              <a:rPr lang="en-US" sz="1900" dirty="0" smtClean="0">
                <a:latin typeface="Times New Roman" pitchFamily="18" charset="0"/>
                <a:cs typeface="Times New Roman" pitchFamily="18" charset="0"/>
              </a:rPr>
              <a:t>.</a:t>
            </a:r>
          </a:p>
          <a:p>
            <a:pPr marL="45720" indent="0" algn="just">
              <a:buNone/>
            </a:pPr>
            <a:r>
              <a:rPr lang="en-US" sz="1900" dirty="0" smtClean="0">
                <a:latin typeface="Times New Roman" pitchFamily="18" charset="0"/>
                <a:cs typeface="Times New Roman" pitchFamily="18" charset="0"/>
              </a:rPr>
              <a:t> </a:t>
            </a:r>
            <a:r>
              <a:rPr lang="en-US" sz="1900" dirty="0">
                <a:latin typeface="Times New Roman" pitchFamily="18" charset="0"/>
                <a:cs typeface="Times New Roman" pitchFamily="18" charset="0"/>
              </a:rPr>
              <a:t> </a:t>
            </a:r>
            <a:r>
              <a:rPr lang="en-US" sz="1900" b="1" i="1" dirty="0">
                <a:latin typeface="Times New Roman" pitchFamily="18" charset="0"/>
                <a:cs typeface="Times New Roman" pitchFamily="18" charset="0"/>
              </a:rPr>
              <a:t>T. </a:t>
            </a:r>
            <a:r>
              <a:rPr lang="en-US" sz="1900" b="1" i="1" dirty="0" err="1">
                <a:latin typeface="Times New Roman" pitchFamily="18" charset="0"/>
                <a:cs typeface="Times New Roman" pitchFamily="18" charset="0"/>
              </a:rPr>
              <a:t>zimbabwensis</a:t>
            </a:r>
            <a:r>
              <a:rPr lang="en-US" sz="1900" b="1" i="1" dirty="0">
                <a:latin typeface="Times New Roman" pitchFamily="18" charset="0"/>
                <a:cs typeface="Times New Roman" pitchFamily="18" charset="0"/>
              </a:rPr>
              <a:t> </a:t>
            </a:r>
            <a:r>
              <a:rPr lang="en-US" sz="1900" dirty="0">
                <a:latin typeface="Times New Roman" pitchFamily="18" charset="0"/>
                <a:cs typeface="Times New Roman" pitchFamily="18" charset="0"/>
              </a:rPr>
              <a:t>can infect mammals, and possibly humans; this </a:t>
            </a:r>
            <a:r>
              <a:rPr lang="en-US" sz="1900" dirty="0" err="1">
                <a:latin typeface="Times New Roman" pitchFamily="18" charset="0"/>
                <a:cs typeface="Times New Roman" pitchFamily="18" charset="0"/>
              </a:rPr>
              <a:t>nonencapsulated</a:t>
            </a:r>
            <a:r>
              <a:rPr lang="en-US" sz="1900" dirty="0">
                <a:latin typeface="Times New Roman" pitchFamily="18" charset="0"/>
                <a:cs typeface="Times New Roman" pitchFamily="18" charset="0"/>
              </a:rPr>
              <a:t> species was detected in crocodiles in Africa.</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150294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741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6199" y="76200"/>
            <a:ext cx="892444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09112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2048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820152"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91516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9416"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لمحتوى 2"/>
          <p:cNvSpPr>
            <a:spLocks noGrp="1"/>
          </p:cNvSpPr>
          <p:nvPr>
            <p:ph sz="quarter" idx="13"/>
          </p:nvPr>
        </p:nvSpPr>
        <p:spPr/>
        <p:txBody>
          <a:bodyPr/>
          <a:lstStyle/>
          <a:p>
            <a:endParaRPr lang="en-US" dirty="0"/>
          </a:p>
        </p:txBody>
      </p:sp>
    </p:spTree>
    <p:extLst>
      <p:ext uri="{BB962C8B-B14F-4D97-AF65-F5344CB8AC3E}">
        <p14:creationId xmlns:p14="http://schemas.microsoft.com/office/powerpoint/2010/main" val="1328120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 y="32657"/>
            <a:ext cx="9099615" cy="4920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725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6200" y="152400"/>
            <a:ext cx="8763000" cy="304800"/>
          </a:xfrm>
        </p:spPr>
        <p:txBody>
          <a:bodyPr/>
          <a:lstStyle/>
          <a:p>
            <a:endParaRPr lang="en-US" sz="100" dirty="0"/>
          </a:p>
        </p:txBody>
      </p:sp>
      <p:sp>
        <p:nvSpPr>
          <p:cNvPr id="3" name="عنصر نائب للمحتوى 2"/>
          <p:cNvSpPr>
            <a:spLocks noGrp="1"/>
          </p:cNvSpPr>
          <p:nvPr>
            <p:ph sz="quarter" idx="13"/>
          </p:nvPr>
        </p:nvSpPr>
        <p:spPr>
          <a:xfrm>
            <a:off x="152400" y="533400"/>
            <a:ext cx="8839200" cy="6248400"/>
          </a:xfrm>
        </p:spPr>
        <p:txBody>
          <a:bodyPr>
            <a:normAutofit/>
          </a:bodyPr>
          <a:lstStyle/>
          <a:p>
            <a:pPr marL="45720" indent="0" algn="just">
              <a:buNone/>
            </a:pPr>
            <a:r>
              <a:rPr lang="en-US" dirty="0">
                <a:solidFill>
                  <a:srgbClr val="282523"/>
                </a:solidFill>
                <a:latin typeface="Times New Roman" pitchFamily="18" charset="0"/>
                <a:cs typeface="Times New Roman" pitchFamily="18" charset="0"/>
              </a:rPr>
              <a:t>The </a:t>
            </a:r>
            <a:r>
              <a:rPr lang="en-US" b="1" dirty="0" err="1">
                <a:solidFill>
                  <a:srgbClr val="282523"/>
                </a:solidFill>
                <a:latin typeface="Times New Roman" pitchFamily="18" charset="0"/>
                <a:cs typeface="Times New Roman" pitchFamily="18" charset="0"/>
              </a:rPr>
              <a:t>Spiruridae</a:t>
            </a:r>
            <a:r>
              <a:rPr lang="en-US" dirty="0">
                <a:solidFill>
                  <a:srgbClr val="282523"/>
                </a:solidFill>
                <a:latin typeface="Times New Roman" pitchFamily="18" charset="0"/>
                <a:cs typeface="Times New Roman" pitchFamily="18" charset="0"/>
              </a:rPr>
              <a:t> are a family of parasitic nematodes (roundworms) </a:t>
            </a:r>
            <a:r>
              <a:rPr lang="en-US" dirty="0" smtClean="0">
                <a:solidFill>
                  <a:srgbClr val="282523"/>
                </a:solidFill>
                <a:latin typeface="Times New Roman" pitchFamily="18" charset="0"/>
                <a:cs typeface="Times New Roman" pitchFamily="18" charset="0"/>
              </a:rPr>
              <a:t>at</a:t>
            </a:r>
            <a:r>
              <a:rPr lang="en-US" dirty="0">
                <a:solidFill>
                  <a:srgbClr val="282523"/>
                </a:solidFill>
                <a:latin typeface="Times New Roman" pitchFamily="18" charset="0"/>
                <a:cs typeface="Times New Roman" pitchFamily="18" charset="0"/>
              </a:rPr>
              <a:t> belong to the order </a:t>
            </a:r>
            <a:r>
              <a:rPr lang="en-US" b="1" dirty="0" err="1" smtClean="0">
                <a:solidFill>
                  <a:srgbClr val="282523"/>
                </a:solidFill>
                <a:latin typeface="Times New Roman" pitchFamily="18" charset="0"/>
                <a:cs typeface="Times New Roman" pitchFamily="18" charset="0"/>
              </a:rPr>
              <a:t>Spirurida</a:t>
            </a:r>
            <a:r>
              <a:rPr lang="en-US" dirty="0" smtClean="0">
                <a:solidFill>
                  <a:srgbClr val="282523"/>
                </a:solidFill>
                <a:latin typeface="Times New Roman" pitchFamily="18" charset="0"/>
                <a:cs typeface="Times New Roman" pitchFamily="18" charset="0"/>
              </a:rPr>
              <a:t>.</a:t>
            </a:r>
            <a:r>
              <a:rPr lang="en-US" dirty="0">
                <a:solidFill>
                  <a:srgbClr val="282523"/>
                </a:solidFill>
                <a:latin typeface="Times New Roman" pitchFamily="18" charset="0"/>
                <a:cs typeface="Times New Roman" pitchFamily="18" charset="0"/>
              </a:rPr>
              <a:t> </a:t>
            </a:r>
            <a:endParaRPr lang="en-US" dirty="0" smtClean="0">
              <a:solidFill>
                <a:srgbClr val="282523"/>
              </a:solidFill>
              <a:latin typeface="Times New Roman" pitchFamily="18" charset="0"/>
              <a:cs typeface="Times New Roman" pitchFamily="18" charset="0"/>
            </a:endParaRPr>
          </a:p>
          <a:p>
            <a:pPr marL="45720" indent="0" algn="just">
              <a:buNone/>
            </a:pPr>
            <a:r>
              <a:rPr lang="en-US" dirty="0" smtClean="0">
                <a:solidFill>
                  <a:srgbClr val="282523"/>
                </a:solidFill>
                <a:latin typeface="Times New Roman" pitchFamily="18" charset="0"/>
                <a:cs typeface="Times New Roman" pitchFamily="18" charset="0"/>
              </a:rPr>
              <a:t>These</a:t>
            </a:r>
            <a:r>
              <a:rPr lang="en-US" dirty="0">
                <a:solidFill>
                  <a:srgbClr val="282523"/>
                </a:solidFill>
                <a:latin typeface="Times New Roman" pitchFamily="18" charset="0"/>
                <a:cs typeface="Times New Roman" pitchFamily="18" charset="0"/>
              </a:rPr>
              <a:t> nematodes are characterized by their elongated, cylindrical bodies and lack of </a:t>
            </a:r>
            <a:r>
              <a:rPr lang="en-US" dirty="0" smtClean="0">
                <a:solidFill>
                  <a:srgbClr val="282523"/>
                </a:solidFill>
                <a:latin typeface="Times New Roman" pitchFamily="18" charset="0"/>
                <a:cs typeface="Times New Roman" pitchFamily="18" charset="0"/>
              </a:rPr>
              <a:t>segmentation.</a:t>
            </a:r>
            <a:r>
              <a:rPr lang="en-US" dirty="0">
                <a:solidFill>
                  <a:srgbClr val="282523"/>
                </a:solidFill>
                <a:latin typeface="Times New Roman" pitchFamily="18" charset="0"/>
                <a:cs typeface="Times New Roman" pitchFamily="18" charset="0"/>
              </a:rPr>
              <a:t> </a:t>
            </a:r>
            <a:endParaRPr lang="en-US" dirty="0" smtClean="0">
              <a:solidFill>
                <a:srgbClr val="282523"/>
              </a:solidFill>
              <a:latin typeface="Times New Roman" pitchFamily="18" charset="0"/>
              <a:cs typeface="Times New Roman" pitchFamily="18" charset="0"/>
            </a:endParaRPr>
          </a:p>
          <a:p>
            <a:pPr marL="45720" indent="0" algn="just">
              <a:buNone/>
            </a:pPr>
            <a:r>
              <a:rPr lang="en-US" dirty="0" smtClean="0">
                <a:solidFill>
                  <a:srgbClr val="282523"/>
                </a:solidFill>
                <a:latin typeface="Times New Roman" pitchFamily="18" charset="0"/>
                <a:cs typeface="Times New Roman" pitchFamily="18" charset="0"/>
              </a:rPr>
              <a:t>They</a:t>
            </a:r>
            <a:r>
              <a:rPr lang="en-US" dirty="0">
                <a:solidFill>
                  <a:srgbClr val="282523"/>
                </a:solidFill>
                <a:latin typeface="Times New Roman" pitchFamily="18" charset="0"/>
                <a:cs typeface="Times New Roman" pitchFamily="18" charset="0"/>
              </a:rPr>
              <a:t> are known to infect a variety of terrestrial and aquatic </a:t>
            </a:r>
            <a:r>
              <a:rPr lang="en-US" dirty="0" err="1" smtClean="0">
                <a:solidFill>
                  <a:srgbClr val="282523"/>
                </a:solidFill>
                <a:latin typeface="Times New Roman" pitchFamily="18" charset="0"/>
                <a:cs typeface="Times New Roman" pitchFamily="18" charset="0"/>
              </a:rPr>
              <a:t>vertebrats</a:t>
            </a:r>
            <a:r>
              <a:rPr lang="en-US" dirty="0">
                <a:solidFill>
                  <a:srgbClr val="282523"/>
                </a:solidFill>
                <a:latin typeface="Times New Roman" pitchFamily="18" charset="0"/>
                <a:cs typeface="Times New Roman" pitchFamily="18" charset="0"/>
              </a:rPr>
              <a:t>, including mammals, birds, reptiles, and </a:t>
            </a:r>
            <a:r>
              <a:rPr lang="en-US" dirty="0" smtClean="0">
                <a:solidFill>
                  <a:srgbClr val="282523"/>
                </a:solidFill>
                <a:latin typeface="Times New Roman" pitchFamily="18" charset="0"/>
                <a:cs typeface="Times New Roman" pitchFamily="18" charset="0"/>
              </a:rPr>
              <a:t>amphibians.</a:t>
            </a:r>
            <a:endParaRPr lang="en-US" dirty="0">
              <a:solidFill>
                <a:srgbClr val="282523"/>
              </a:solidFill>
              <a:latin typeface="Times New Roman" pitchFamily="18" charset="0"/>
              <a:cs typeface="Times New Roman" pitchFamily="18" charset="0"/>
            </a:endParaRPr>
          </a:p>
          <a:p>
            <a:pPr marL="45720" indent="0" algn="just">
              <a:buNone/>
            </a:pPr>
            <a:r>
              <a:rPr lang="en-US" dirty="0">
                <a:solidFill>
                  <a:srgbClr val="282523"/>
                </a:solidFill>
                <a:latin typeface="Times New Roman" pitchFamily="18" charset="0"/>
                <a:cs typeface="Times New Roman" pitchFamily="18" charset="0"/>
              </a:rPr>
              <a:t>One of the key features of </a:t>
            </a:r>
            <a:r>
              <a:rPr lang="en-US" dirty="0" err="1">
                <a:solidFill>
                  <a:srgbClr val="282523"/>
                </a:solidFill>
                <a:latin typeface="Times New Roman" pitchFamily="18" charset="0"/>
                <a:cs typeface="Times New Roman" pitchFamily="18" charset="0"/>
              </a:rPr>
              <a:t>Spiruridae</a:t>
            </a:r>
            <a:r>
              <a:rPr lang="en-US" dirty="0">
                <a:solidFill>
                  <a:srgbClr val="282523"/>
                </a:solidFill>
                <a:latin typeface="Times New Roman" pitchFamily="18" charset="0"/>
                <a:cs typeface="Times New Roman" pitchFamily="18" charset="0"/>
              </a:rPr>
              <a:t> is their complex life cycle, which often involves </a:t>
            </a:r>
            <a:r>
              <a:rPr lang="en-US" b="1" dirty="0">
                <a:solidFill>
                  <a:srgbClr val="282523"/>
                </a:solidFill>
                <a:latin typeface="Times New Roman" pitchFamily="18" charset="0"/>
                <a:cs typeface="Times New Roman" pitchFamily="18" charset="0"/>
              </a:rPr>
              <a:t>intermediate hosts</a:t>
            </a:r>
            <a:r>
              <a:rPr lang="en-US" dirty="0">
                <a:solidFill>
                  <a:srgbClr val="282523"/>
                </a:solidFill>
                <a:latin typeface="Times New Roman" pitchFamily="18" charset="0"/>
                <a:cs typeface="Times New Roman" pitchFamily="18" charset="0"/>
              </a:rPr>
              <a:t> such as small crustaceans </a:t>
            </a:r>
            <a:r>
              <a:rPr lang="en-US" dirty="0" smtClean="0">
                <a:solidFill>
                  <a:srgbClr val="282523"/>
                </a:solidFill>
                <a:latin typeface="Times New Roman" pitchFamily="18" charset="0"/>
                <a:cs typeface="Times New Roman" pitchFamily="18" charset="0"/>
              </a:rPr>
              <a:t>.</a:t>
            </a:r>
          </a:p>
          <a:p>
            <a:pPr marL="45720" indent="0" algn="just">
              <a:buNone/>
            </a:pPr>
            <a:r>
              <a:rPr lang="en-US" dirty="0">
                <a:solidFill>
                  <a:srgbClr val="282523"/>
                </a:solidFill>
                <a:latin typeface="Times New Roman" pitchFamily="18" charset="0"/>
                <a:cs typeface="Times New Roman" pitchFamily="18" charset="0"/>
              </a:rPr>
              <a:t> The larvae develop within these intermediate hosts before being transmitted to the final host, where they mature into adult </a:t>
            </a:r>
            <a:r>
              <a:rPr lang="en-US" dirty="0" smtClean="0">
                <a:solidFill>
                  <a:srgbClr val="282523"/>
                </a:solidFill>
                <a:latin typeface="Times New Roman" pitchFamily="18" charset="0"/>
                <a:cs typeface="Times New Roman" pitchFamily="18" charset="0"/>
              </a:rPr>
              <a:t>worms</a:t>
            </a:r>
            <a:endParaRPr lang="en-US" dirty="0">
              <a:solidFill>
                <a:srgbClr val="282523"/>
              </a:solidFill>
              <a:latin typeface="Times New Roman" pitchFamily="18" charset="0"/>
              <a:cs typeface="Times New Roman" pitchFamily="18" charset="0"/>
            </a:endParaRPr>
          </a:p>
          <a:p>
            <a:pPr marL="45720" indent="0" algn="just">
              <a:buNone/>
            </a:pPr>
            <a:r>
              <a:rPr lang="en-US" dirty="0">
                <a:solidFill>
                  <a:srgbClr val="282523"/>
                </a:solidFill>
                <a:latin typeface="Times New Roman" pitchFamily="18" charset="0"/>
                <a:cs typeface="Times New Roman" pitchFamily="18" charset="0"/>
              </a:rPr>
              <a:t>Some species within the </a:t>
            </a:r>
            <a:r>
              <a:rPr lang="en-US" dirty="0" err="1">
                <a:solidFill>
                  <a:srgbClr val="282523"/>
                </a:solidFill>
                <a:latin typeface="Times New Roman" pitchFamily="18" charset="0"/>
                <a:cs typeface="Times New Roman" pitchFamily="18" charset="0"/>
              </a:rPr>
              <a:t>Spiruridae</a:t>
            </a:r>
            <a:r>
              <a:rPr lang="en-US" dirty="0">
                <a:solidFill>
                  <a:srgbClr val="282523"/>
                </a:solidFill>
                <a:latin typeface="Times New Roman" pitchFamily="18" charset="0"/>
                <a:cs typeface="Times New Roman" pitchFamily="18" charset="0"/>
              </a:rPr>
              <a:t> family can cause diseases in </a:t>
            </a:r>
            <a:endParaRPr lang="en-US" dirty="0" smtClean="0">
              <a:solidFill>
                <a:srgbClr val="282523"/>
              </a:solidFill>
              <a:latin typeface="Times New Roman" pitchFamily="18" charset="0"/>
              <a:cs typeface="Times New Roman" pitchFamily="18" charset="0"/>
            </a:endParaRPr>
          </a:p>
          <a:p>
            <a:pPr marL="45720" indent="0" algn="just">
              <a:buNone/>
            </a:pPr>
            <a:r>
              <a:rPr lang="en-US" dirty="0" smtClean="0">
                <a:solidFill>
                  <a:srgbClr val="282523"/>
                </a:solidFill>
                <a:latin typeface="Times New Roman" pitchFamily="18" charset="0"/>
                <a:cs typeface="Times New Roman" pitchFamily="18" charset="0"/>
              </a:rPr>
              <a:t>humans</a:t>
            </a:r>
            <a:r>
              <a:rPr lang="en-US" dirty="0">
                <a:solidFill>
                  <a:srgbClr val="282523"/>
                </a:solidFill>
                <a:latin typeface="Times New Roman" pitchFamily="18" charset="0"/>
                <a:cs typeface="Times New Roman" pitchFamily="18" charset="0"/>
              </a:rPr>
              <a:t>, such as </a:t>
            </a:r>
            <a:r>
              <a:rPr lang="en-US" b="1" dirty="0">
                <a:solidFill>
                  <a:srgbClr val="282523"/>
                </a:solidFill>
                <a:latin typeface="Times New Roman" pitchFamily="18" charset="0"/>
                <a:cs typeface="Times New Roman" pitchFamily="18" charset="0"/>
              </a:rPr>
              <a:t>creeping disease</a:t>
            </a:r>
            <a:r>
              <a:rPr lang="en-US" dirty="0">
                <a:solidFill>
                  <a:srgbClr val="282523"/>
                </a:solidFill>
                <a:latin typeface="Times New Roman" pitchFamily="18" charset="0"/>
                <a:cs typeface="Times New Roman" pitchFamily="18" charset="0"/>
              </a:rPr>
              <a:t>, which is a skin infection caused by </a:t>
            </a:r>
            <a:endParaRPr lang="en-US" dirty="0" smtClean="0">
              <a:solidFill>
                <a:srgbClr val="282523"/>
              </a:solidFill>
              <a:latin typeface="Times New Roman" pitchFamily="18" charset="0"/>
              <a:cs typeface="Times New Roman" pitchFamily="18" charset="0"/>
            </a:endParaRPr>
          </a:p>
          <a:p>
            <a:pPr marL="45720" indent="0" algn="just">
              <a:buNone/>
            </a:pPr>
            <a:r>
              <a:rPr lang="en-US" dirty="0" err="1" smtClean="0">
                <a:solidFill>
                  <a:srgbClr val="282523"/>
                </a:solidFill>
                <a:latin typeface="Times New Roman" pitchFamily="18" charset="0"/>
                <a:cs typeface="Times New Roman" pitchFamily="18" charset="0"/>
              </a:rPr>
              <a:t>Spirurida</a:t>
            </a:r>
            <a:r>
              <a:rPr lang="en-US" dirty="0">
                <a:solidFill>
                  <a:srgbClr val="282523"/>
                </a:solidFill>
                <a:latin typeface="Times New Roman" pitchFamily="18" charset="0"/>
                <a:cs typeface="Times New Roman" pitchFamily="18" charset="0"/>
              </a:rPr>
              <a:t> </a:t>
            </a:r>
            <a:r>
              <a:rPr lang="en-US" dirty="0" smtClean="0">
                <a:solidFill>
                  <a:srgbClr val="282523"/>
                </a:solidFill>
                <a:latin typeface="Times New Roman" pitchFamily="18" charset="0"/>
                <a:cs typeface="Times New Roman" pitchFamily="18" charset="0"/>
              </a:rPr>
              <a:t>larvae.</a:t>
            </a:r>
            <a:r>
              <a:rPr lang="en-US" dirty="0">
                <a:solidFill>
                  <a:srgbClr val="282523"/>
                </a:solidFill>
                <a:latin typeface="Times New Roman" pitchFamily="18" charset="0"/>
                <a:cs typeface="Times New Roman" pitchFamily="18" charset="0"/>
              </a:rPr>
              <a:t> Others are known as </a:t>
            </a:r>
            <a:r>
              <a:rPr lang="en-US" b="1" dirty="0" err="1">
                <a:solidFill>
                  <a:srgbClr val="282523"/>
                </a:solidFill>
                <a:latin typeface="Times New Roman" pitchFamily="18" charset="0"/>
                <a:cs typeface="Times New Roman" pitchFamily="18" charset="0"/>
              </a:rPr>
              <a:t>eyeworms</a:t>
            </a:r>
            <a:r>
              <a:rPr lang="en-US" dirty="0">
                <a:solidFill>
                  <a:srgbClr val="282523"/>
                </a:solidFill>
                <a:latin typeface="Times New Roman" pitchFamily="18" charset="0"/>
                <a:cs typeface="Times New Roman" pitchFamily="18" charset="0"/>
              </a:rPr>
              <a:t> and infect the </a:t>
            </a:r>
            <a:r>
              <a:rPr lang="en-US" dirty="0" smtClean="0">
                <a:solidFill>
                  <a:srgbClr val="282523"/>
                </a:solidFill>
                <a:latin typeface="Times New Roman" pitchFamily="18" charset="0"/>
                <a:cs typeface="Times New Roman" pitchFamily="18" charset="0"/>
              </a:rPr>
              <a:t>orbital</a:t>
            </a:r>
          </a:p>
          <a:p>
            <a:pPr marL="45720" indent="0" algn="just">
              <a:buNone/>
            </a:pPr>
            <a:r>
              <a:rPr lang="en-US" dirty="0">
                <a:solidFill>
                  <a:srgbClr val="282523"/>
                </a:solidFill>
                <a:latin typeface="Times New Roman" pitchFamily="18" charset="0"/>
                <a:cs typeface="Times New Roman" pitchFamily="18" charset="0"/>
              </a:rPr>
              <a:t> </a:t>
            </a:r>
            <a:r>
              <a:rPr lang="en-US" dirty="0" smtClean="0">
                <a:solidFill>
                  <a:srgbClr val="282523"/>
                </a:solidFill>
                <a:latin typeface="Times New Roman" pitchFamily="18" charset="0"/>
                <a:cs typeface="Times New Roman" pitchFamily="18" charset="0"/>
              </a:rPr>
              <a:t>cavity</a:t>
            </a:r>
            <a:r>
              <a:rPr lang="en-US" dirty="0">
                <a:solidFill>
                  <a:srgbClr val="282523"/>
                </a:solidFill>
                <a:latin typeface="Times New Roman" pitchFamily="18" charset="0"/>
                <a:cs typeface="Times New Roman" pitchFamily="18" charset="0"/>
              </a:rPr>
              <a:t> of animal </a:t>
            </a:r>
            <a:r>
              <a:rPr lang="en-US" dirty="0" smtClean="0">
                <a:solidFill>
                  <a:srgbClr val="282523"/>
                </a:solidFill>
                <a:latin typeface="Times New Roman" pitchFamily="18" charset="0"/>
                <a:cs typeface="Times New Roman" pitchFamily="18" charset="0"/>
              </a:rPr>
              <a:t>hosts.</a:t>
            </a:r>
            <a:endParaRPr lang="en-US" dirty="0">
              <a:solidFill>
                <a:srgbClr val="282523"/>
              </a:solidFill>
              <a:latin typeface="Times New Roman" pitchFamily="18" charset="0"/>
              <a:cs typeface="Times New Roman" pitchFamily="18" charset="0"/>
            </a:endParaRPr>
          </a:p>
          <a:p>
            <a:pPr marL="45720" indent="0">
              <a:buNone/>
            </a:pPr>
            <a:endParaRPr lang="en-US" dirty="0"/>
          </a:p>
        </p:txBody>
      </p:sp>
    </p:spTree>
    <p:extLst>
      <p:ext uri="{BB962C8B-B14F-4D97-AF65-F5344CB8AC3E}">
        <p14:creationId xmlns:p14="http://schemas.microsoft.com/office/powerpoint/2010/main" val="571421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0886" y="18661"/>
            <a:ext cx="6161314" cy="6718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4"/>
          <p:cNvSpPr/>
          <p:nvPr/>
        </p:nvSpPr>
        <p:spPr>
          <a:xfrm>
            <a:off x="6019800" y="0"/>
            <a:ext cx="3048000" cy="6555641"/>
          </a:xfrm>
          <a:prstGeom prst="rect">
            <a:avLst/>
          </a:prstGeom>
        </p:spPr>
        <p:txBody>
          <a:bodyPr wrap="square">
            <a:spAutoFit/>
          </a:bodyPr>
          <a:lstStyle/>
          <a:p>
            <a:r>
              <a:rPr lang="en-US" sz="1400" dirty="0">
                <a:latin typeface="Times New Roman" pitchFamily="18" charset="0"/>
                <a:cs typeface="Times New Roman" pitchFamily="18" charset="0"/>
              </a:rPr>
              <a:t>In the natural definitive host (pigs, cats, dogs, wild animals) the adult worms reside in a tumor which they induce in the gastric wall.  They deposit eggs that are </a:t>
            </a:r>
            <a:r>
              <a:rPr lang="en-US" sz="1400" dirty="0" err="1">
                <a:latin typeface="Times New Roman" pitchFamily="18" charset="0"/>
                <a:cs typeface="Times New Roman" pitchFamily="18" charset="0"/>
              </a:rPr>
              <a:t>unembryonated</a:t>
            </a:r>
            <a:r>
              <a:rPr lang="en-US" sz="1400" dirty="0">
                <a:latin typeface="Times New Roman" pitchFamily="18" charset="0"/>
                <a:cs typeface="Times New Roman" pitchFamily="18" charset="0"/>
              </a:rPr>
              <a:t> when passed in the feces  .  Eggs become </a:t>
            </a:r>
            <a:r>
              <a:rPr lang="en-US" sz="1400" dirty="0" err="1">
                <a:latin typeface="Times New Roman" pitchFamily="18" charset="0"/>
                <a:cs typeface="Times New Roman" pitchFamily="18" charset="0"/>
              </a:rPr>
              <a:t>embryonated</a:t>
            </a:r>
            <a:r>
              <a:rPr lang="en-US" sz="1400" dirty="0">
                <a:latin typeface="Times New Roman" pitchFamily="18" charset="0"/>
                <a:cs typeface="Times New Roman" pitchFamily="18" charset="0"/>
              </a:rPr>
              <a:t> in water, and eggs release first-stage larvae  .  If ingested by a small crustacean (Cyclops, first intermediate host), the first-stage larvae develop into second-stage larvae  .  Following ingestion of the Cyclops by a fish, frog, or snake (second intermediate host), the second-stage larvae migrate into the flesh and develop into third-stage larvae  .  When the second intermediate host is ingested by a definitive host, the third-stage larvae develop into adult parasites in the stomach wall  .  Alternatively, the second intermediate host may be ingested by the </a:t>
            </a:r>
            <a:r>
              <a:rPr lang="en-US" sz="1400" dirty="0" err="1">
                <a:latin typeface="Times New Roman" pitchFamily="18" charset="0"/>
                <a:cs typeface="Times New Roman" pitchFamily="18" charset="0"/>
              </a:rPr>
              <a:t>paratenic</a:t>
            </a:r>
            <a:r>
              <a:rPr lang="en-US" sz="1400" dirty="0">
                <a:latin typeface="Times New Roman" pitchFamily="18" charset="0"/>
                <a:cs typeface="Times New Roman" pitchFamily="18" charset="0"/>
              </a:rPr>
              <a:t> host (animals such as birds, snakes, and frogs) in which the third-stage larvae do not develop further but remain infective to the next predator  .  Humans become infected by eating undercooked fish or poultry containing third-stage larvae, or reportedly by drinking water containing infective second-stage larvae in Cyclops  .</a:t>
            </a:r>
          </a:p>
        </p:txBody>
      </p:sp>
    </p:spTree>
    <p:extLst>
      <p:ext uri="{BB962C8B-B14F-4D97-AF65-F5344CB8AC3E}">
        <p14:creationId xmlns:p14="http://schemas.microsoft.com/office/powerpoint/2010/main" val="27926512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6200" y="76200"/>
            <a:ext cx="8915400" cy="457200"/>
          </a:xfrm>
        </p:spPr>
        <p:txBody>
          <a:bodyPr/>
          <a:lstStyle/>
          <a:p>
            <a:endParaRPr lang="en-US" sz="100" dirty="0"/>
          </a:p>
        </p:txBody>
      </p:sp>
      <p:sp>
        <p:nvSpPr>
          <p:cNvPr id="3" name="عنصر نائب للمحتوى 2"/>
          <p:cNvSpPr>
            <a:spLocks noGrp="1"/>
          </p:cNvSpPr>
          <p:nvPr>
            <p:ph sz="quarter" idx="13"/>
          </p:nvPr>
        </p:nvSpPr>
        <p:spPr>
          <a:xfrm>
            <a:off x="152400" y="685800"/>
            <a:ext cx="8839200" cy="6019800"/>
          </a:xfrm>
        </p:spPr>
        <p:txBody>
          <a:bodyPr/>
          <a:lstStyle/>
          <a:p>
            <a:pPr marL="45720" indent="0">
              <a:buNone/>
            </a:pPr>
            <a:r>
              <a:rPr lang="en-US" sz="2000" b="1" dirty="0">
                <a:latin typeface="Times New Roman" pitchFamily="18" charset="0"/>
                <a:cs typeface="Times New Roman" pitchFamily="18" charset="0"/>
              </a:rPr>
              <a:t>The life cycle of </a:t>
            </a:r>
            <a:r>
              <a:rPr lang="en-US" sz="2000" b="1" dirty="0" err="1">
                <a:latin typeface="Times New Roman" pitchFamily="18" charset="0"/>
                <a:cs typeface="Times New Roman" pitchFamily="18" charset="0"/>
              </a:rPr>
              <a:t>Spiruridae</a:t>
            </a:r>
            <a:r>
              <a:rPr lang="en-US" sz="2000" b="1" dirty="0">
                <a:latin typeface="Times New Roman" pitchFamily="18" charset="0"/>
                <a:cs typeface="Times New Roman" pitchFamily="18" charset="0"/>
              </a:rPr>
              <a:t> worms is intriguing and complex</a:t>
            </a:r>
            <a:r>
              <a:rPr lang="en-US" sz="2000" dirty="0">
                <a:latin typeface="Times New Roman" pitchFamily="18" charset="0"/>
                <a:cs typeface="Times New Roman" pitchFamily="18" charset="0"/>
              </a:rPr>
              <a:t>. It usually involves multiple hosts to complete its journey. Here's an overview:</a:t>
            </a:r>
          </a:p>
          <a:p>
            <a:r>
              <a:rPr lang="en-US" sz="2000" b="1" dirty="0">
                <a:latin typeface="Times New Roman" pitchFamily="18" charset="0"/>
                <a:cs typeface="Times New Roman" pitchFamily="18" charset="0"/>
              </a:rPr>
              <a:t>Egg Stage</a:t>
            </a:r>
            <a:r>
              <a:rPr lang="en-US" sz="2000" dirty="0">
                <a:latin typeface="Times New Roman" pitchFamily="18" charset="0"/>
                <a:cs typeface="Times New Roman" pitchFamily="18" charset="0"/>
              </a:rPr>
              <a:t>: The life cycle begins when eggs are excreted in the feces of an </a:t>
            </a:r>
            <a:endParaRPr lang="en-US" sz="2000" dirty="0" smtClean="0">
              <a:latin typeface="Times New Roman" pitchFamily="18" charset="0"/>
              <a:cs typeface="Times New Roman" pitchFamily="18" charset="0"/>
            </a:endParaRPr>
          </a:p>
          <a:p>
            <a:pPr marL="45720" indent="0">
              <a:buNone/>
            </a:pPr>
            <a:r>
              <a:rPr lang="en-US" sz="2000" dirty="0" smtClean="0">
                <a:latin typeface="Times New Roman" pitchFamily="18" charset="0"/>
                <a:cs typeface="Times New Roman" pitchFamily="18" charset="0"/>
              </a:rPr>
              <a:t>infected</a:t>
            </a:r>
            <a:r>
              <a:rPr lang="en-US" sz="2000" dirty="0">
                <a:latin typeface="Times New Roman" pitchFamily="18" charset="0"/>
                <a:cs typeface="Times New Roman" pitchFamily="18" charset="0"/>
              </a:rPr>
              <a:t> host.</a:t>
            </a:r>
          </a:p>
          <a:p>
            <a:r>
              <a:rPr lang="en-US" sz="2000" b="1" dirty="0">
                <a:latin typeface="Times New Roman" pitchFamily="18" charset="0"/>
                <a:cs typeface="Times New Roman" pitchFamily="18" charset="0"/>
              </a:rPr>
              <a:t>Intermediate Host</a:t>
            </a:r>
            <a:r>
              <a:rPr lang="en-US" sz="2000" dirty="0">
                <a:latin typeface="Times New Roman" pitchFamily="18" charset="0"/>
                <a:cs typeface="Times New Roman" pitchFamily="18" charset="0"/>
              </a:rPr>
              <a:t>: These eggs are ingested by an intermediate host, such as an insect or crustacean. The larvae develop within this host.</a:t>
            </a:r>
          </a:p>
          <a:p>
            <a:r>
              <a:rPr lang="en-US" sz="2000" b="1" dirty="0">
                <a:latin typeface="Times New Roman" pitchFamily="18" charset="0"/>
                <a:cs typeface="Times New Roman" pitchFamily="18" charset="0"/>
              </a:rPr>
              <a:t>Development</a:t>
            </a:r>
            <a:r>
              <a:rPr lang="en-US" sz="2000" dirty="0">
                <a:latin typeface="Times New Roman" pitchFamily="18" charset="0"/>
                <a:cs typeface="Times New Roman" pitchFamily="18" charset="0"/>
              </a:rPr>
              <a:t>: The larvae develop through several stages inside the intermediate </a:t>
            </a:r>
            <a:endParaRPr lang="en-US" sz="2000" dirty="0" smtClean="0">
              <a:latin typeface="Times New Roman" pitchFamily="18" charset="0"/>
              <a:cs typeface="Times New Roman" pitchFamily="18" charset="0"/>
            </a:endParaRPr>
          </a:p>
          <a:p>
            <a:pPr marL="45720" indent="0">
              <a:buNone/>
            </a:pPr>
            <a:r>
              <a:rPr lang="en-US" sz="2000" dirty="0" smtClean="0">
                <a:latin typeface="Times New Roman" pitchFamily="18" charset="0"/>
                <a:cs typeface="Times New Roman" pitchFamily="18" charset="0"/>
              </a:rPr>
              <a:t>host</a:t>
            </a:r>
            <a:r>
              <a:rPr lang="en-US" sz="2000" dirty="0">
                <a:latin typeface="Times New Roman" pitchFamily="18" charset="0"/>
                <a:cs typeface="Times New Roman" pitchFamily="18" charset="0"/>
              </a:rPr>
              <a:t>, eventually becoming infective.</a:t>
            </a:r>
          </a:p>
          <a:p>
            <a:r>
              <a:rPr lang="en-US" sz="2000" b="1" dirty="0">
                <a:latin typeface="Times New Roman" pitchFamily="18" charset="0"/>
                <a:cs typeface="Times New Roman" pitchFamily="18" charset="0"/>
              </a:rPr>
              <a:t>Final Host</a:t>
            </a:r>
            <a:r>
              <a:rPr lang="en-US" sz="2000" dirty="0">
                <a:latin typeface="Times New Roman" pitchFamily="18" charset="0"/>
                <a:cs typeface="Times New Roman" pitchFamily="18" charset="0"/>
              </a:rPr>
              <a:t>: When the final host (like a mammal, bird, or reptile) ingests the intermediate host, the larvae are released and migrate to their preferred tissues.</a:t>
            </a:r>
          </a:p>
          <a:p>
            <a:r>
              <a:rPr lang="en-US" sz="2000" b="1" dirty="0">
                <a:latin typeface="Times New Roman" pitchFamily="18" charset="0"/>
                <a:cs typeface="Times New Roman" pitchFamily="18" charset="0"/>
              </a:rPr>
              <a:t>Maturation</a:t>
            </a:r>
            <a:r>
              <a:rPr lang="en-US" sz="2000" dirty="0">
                <a:latin typeface="Times New Roman" pitchFamily="18" charset="0"/>
                <a:cs typeface="Times New Roman" pitchFamily="18" charset="0"/>
              </a:rPr>
              <a:t>: Inside the final host, the larvae mature into adult worms, reproduce, and lay eggs, completing the cycle.</a:t>
            </a:r>
          </a:p>
          <a:p>
            <a:endParaRPr lang="en-US" dirty="0"/>
          </a:p>
        </p:txBody>
      </p:sp>
    </p:spTree>
    <p:extLst>
      <p:ext uri="{BB962C8B-B14F-4D97-AF65-F5344CB8AC3E}">
        <p14:creationId xmlns:p14="http://schemas.microsoft.com/office/powerpoint/2010/main" val="14719366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6200" y="76200"/>
            <a:ext cx="8686800" cy="381000"/>
          </a:xfrm>
        </p:spPr>
        <p:txBody>
          <a:bodyPr/>
          <a:lstStyle/>
          <a:p>
            <a:endParaRPr lang="en-US" sz="100" dirty="0"/>
          </a:p>
        </p:txBody>
      </p:sp>
      <p:sp>
        <p:nvSpPr>
          <p:cNvPr id="3" name="عنصر نائب للمحتوى 2"/>
          <p:cNvSpPr>
            <a:spLocks noGrp="1"/>
          </p:cNvSpPr>
          <p:nvPr>
            <p:ph sz="quarter" idx="13"/>
          </p:nvPr>
        </p:nvSpPr>
        <p:spPr>
          <a:xfrm>
            <a:off x="76200" y="609600"/>
            <a:ext cx="8915400" cy="6096000"/>
          </a:xfrm>
        </p:spPr>
        <p:txBody>
          <a:bodyPr/>
          <a:lstStyle/>
          <a:p>
            <a:pPr marL="45720" indent="0">
              <a:buNone/>
            </a:pPr>
            <a:r>
              <a:rPr lang="en-US" b="1" dirty="0">
                <a:latin typeface="Times New Roman" pitchFamily="18" charset="0"/>
                <a:cs typeface="Times New Roman" pitchFamily="18" charset="0"/>
              </a:rPr>
              <a:t>The habitats of </a:t>
            </a:r>
            <a:r>
              <a:rPr lang="en-US" b="1" dirty="0" err="1">
                <a:latin typeface="Times New Roman" pitchFamily="18" charset="0"/>
                <a:cs typeface="Times New Roman" pitchFamily="18" charset="0"/>
              </a:rPr>
              <a:t>Spiruridae</a:t>
            </a:r>
            <a:r>
              <a:rPr lang="en-US" b="1" dirty="0">
                <a:latin typeface="Times New Roman" pitchFamily="18" charset="0"/>
                <a:cs typeface="Times New Roman" pitchFamily="18" charset="0"/>
              </a:rPr>
              <a:t> worms </a:t>
            </a:r>
            <a:r>
              <a:rPr lang="en-US" dirty="0">
                <a:latin typeface="Times New Roman" pitchFamily="18" charset="0"/>
                <a:cs typeface="Times New Roman" pitchFamily="18" charset="0"/>
              </a:rPr>
              <a:t>vary widely because they can infect such a diverse range of hosts. Generally, the life cycle of these worms involves intermediate hosts (usually </a:t>
            </a:r>
            <a:r>
              <a:rPr lang="en-US" b="1" dirty="0">
                <a:latin typeface="Times New Roman" pitchFamily="18" charset="0"/>
                <a:cs typeface="Times New Roman" pitchFamily="18" charset="0"/>
              </a:rPr>
              <a:t>small invertebrates like insects or crustaceans</a:t>
            </a:r>
            <a:r>
              <a:rPr lang="en-US" dirty="0">
                <a:latin typeface="Times New Roman" pitchFamily="18" charset="0"/>
                <a:cs typeface="Times New Roman" pitchFamily="18" charset="0"/>
              </a:rPr>
              <a:t>) which live in various environments such as water bodies or moist soil.</a:t>
            </a:r>
          </a:p>
          <a:p>
            <a:endParaRPr lang="en-US" dirty="0">
              <a:latin typeface="Times New Roman" pitchFamily="18" charset="0"/>
              <a:cs typeface="Times New Roman" pitchFamily="18" charset="0"/>
            </a:endParaRPr>
          </a:p>
          <a:p>
            <a:pPr marL="45720" indent="0">
              <a:buNone/>
            </a:pPr>
            <a:r>
              <a:rPr lang="en-US" dirty="0">
                <a:latin typeface="Times New Roman" pitchFamily="18" charset="0"/>
                <a:cs typeface="Times New Roman" pitchFamily="18" charset="0"/>
              </a:rPr>
              <a:t>Once the intermediate host is ingested by a final host (like a mammal, bird, or reptile), the worms settle in various tissues depending on the species—some prefer the </a:t>
            </a:r>
            <a:r>
              <a:rPr lang="en-US" b="1" dirty="0">
                <a:latin typeface="Times New Roman" pitchFamily="18" charset="0"/>
                <a:cs typeface="Times New Roman" pitchFamily="18" charset="0"/>
              </a:rPr>
              <a:t>eye region</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some the gastrointestinal tract</a:t>
            </a:r>
            <a:r>
              <a:rPr lang="en-US" dirty="0">
                <a:latin typeface="Times New Roman" pitchFamily="18" charset="0"/>
                <a:cs typeface="Times New Roman" pitchFamily="18" charset="0"/>
              </a:rPr>
              <a:t>, and others the </a:t>
            </a:r>
            <a:r>
              <a:rPr lang="en-US" b="1" dirty="0">
                <a:latin typeface="Times New Roman" pitchFamily="18" charset="0"/>
                <a:cs typeface="Times New Roman" pitchFamily="18" charset="0"/>
              </a:rPr>
              <a:t>subcutaneous tissues</a:t>
            </a:r>
            <a:r>
              <a:rPr lang="en-US" dirty="0">
                <a:latin typeface="Times New Roman" pitchFamily="18" charset="0"/>
                <a:cs typeface="Times New Roman" pitchFamily="18" charset="0"/>
              </a:rPr>
              <a:t>.</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0297661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6200" y="76200"/>
            <a:ext cx="8915400" cy="381000"/>
          </a:xfrm>
        </p:spPr>
        <p:txBody>
          <a:bodyPr/>
          <a:lstStyle/>
          <a:p>
            <a:endParaRPr lang="en-US" sz="100" dirty="0"/>
          </a:p>
        </p:txBody>
      </p:sp>
      <p:sp>
        <p:nvSpPr>
          <p:cNvPr id="3" name="عنصر نائب للمحتوى 2"/>
          <p:cNvSpPr>
            <a:spLocks noGrp="1"/>
          </p:cNvSpPr>
          <p:nvPr>
            <p:ph sz="quarter" idx="13"/>
          </p:nvPr>
        </p:nvSpPr>
        <p:spPr>
          <a:xfrm>
            <a:off x="76200" y="609600"/>
            <a:ext cx="8915400" cy="6096000"/>
          </a:xfrm>
        </p:spPr>
        <p:txBody>
          <a:bodyPr>
            <a:normAutofit/>
          </a:bodyPr>
          <a:lstStyle/>
          <a:p>
            <a:pPr marL="45720" indent="0">
              <a:buNone/>
            </a:pPr>
            <a:r>
              <a:rPr lang="en-US" b="1" dirty="0" err="1" smtClean="0">
                <a:latin typeface="Times New Roman" pitchFamily="18" charset="0"/>
                <a:cs typeface="Times New Roman" pitchFamily="18" charset="0"/>
              </a:rPr>
              <a:t>Spiruridae</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nematodes typically exhibit these morphological features</a:t>
            </a:r>
            <a:r>
              <a:rPr lang="en-US" b="1" dirty="0" smtClean="0">
                <a:latin typeface="Times New Roman" pitchFamily="18" charset="0"/>
                <a:cs typeface="Times New Roman" pitchFamily="18" charset="0"/>
              </a:rPr>
              <a:t>:</a:t>
            </a:r>
          </a:p>
          <a:p>
            <a:pPr marL="45720" indent="0">
              <a:buNone/>
            </a:pPr>
            <a:endParaRPr lang="en-US" b="1" dirty="0">
              <a:latin typeface="Times New Roman" pitchFamily="18" charset="0"/>
              <a:cs typeface="Times New Roman" pitchFamily="18" charset="0"/>
            </a:endParaRPr>
          </a:p>
          <a:p>
            <a:pPr marL="45720" indent="0">
              <a:buNone/>
            </a:pPr>
            <a:r>
              <a:rPr lang="en-US" b="1" dirty="0" smtClean="0">
                <a:latin typeface="Times New Roman" pitchFamily="18" charset="0"/>
                <a:cs typeface="Times New Roman" pitchFamily="18" charset="0"/>
              </a:rPr>
              <a:t>Body </a:t>
            </a:r>
            <a:r>
              <a:rPr lang="en-US" b="1" dirty="0">
                <a:latin typeface="Times New Roman" pitchFamily="18" charset="0"/>
                <a:cs typeface="Times New Roman" pitchFamily="18" charset="0"/>
              </a:rPr>
              <a:t>shape:</a:t>
            </a:r>
            <a:r>
              <a:rPr lang="en-US" dirty="0">
                <a:latin typeface="Times New Roman" pitchFamily="18" charset="0"/>
                <a:cs typeface="Times New Roman" pitchFamily="18" charset="0"/>
              </a:rPr>
              <a:t> Cylindrical and elongated, consistent with roundworms.</a:t>
            </a:r>
          </a:p>
          <a:p>
            <a:pPr marL="45720" indent="0">
              <a:buNone/>
            </a:pPr>
            <a:endParaRPr lang="en-US" b="1" dirty="0" smtClean="0">
              <a:latin typeface="Times New Roman" pitchFamily="18" charset="0"/>
              <a:cs typeface="Times New Roman" pitchFamily="18" charset="0"/>
            </a:endParaRPr>
          </a:p>
          <a:p>
            <a:pPr marL="45720" indent="0">
              <a:buNone/>
            </a:pPr>
            <a:r>
              <a:rPr lang="en-US" b="1" dirty="0" smtClean="0">
                <a:latin typeface="Times New Roman" pitchFamily="18" charset="0"/>
                <a:cs typeface="Times New Roman" pitchFamily="18" charset="0"/>
              </a:rPr>
              <a:t>Mouth</a:t>
            </a:r>
            <a:r>
              <a:rPr lang="en-US" b="1" dirty="0">
                <a:latin typeface="Times New Roman" pitchFamily="18" charset="0"/>
                <a:cs typeface="Times New Roman" pitchFamily="18" charset="0"/>
              </a:rPr>
              <a:t>:</a:t>
            </a:r>
            <a:r>
              <a:rPr lang="en-US" dirty="0">
                <a:latin typeface="Times New Roman" pitchFamily="18" charset="0"/>
                <a:cs typeface="Times New Roman" pitchFamily="18" charset="0"/>
              </a:rPr>
              <a:t> Located at the anterior end, often surrounded by lips or papillae.</a:t>
            </a:r>
          </a:p>
          <a:p>
            <a:pPr marL="45720" indent="0">
              <a:buNone/>
            </a:pPr>
            <a:endParaRPr lang="en-US" b="1" dirty="0" smtClean="0">
              <a:latin typeface="Times New Roman" pitchFamily="18" charset="0"/>
              <a:cs typeface="Times New Roman" pitchFamily="18" charset="0"/>
            </a:endParaRPr>
          </a:p>
          <a:p>
            <a:pPr marL="45720" indent="0">
              <a:buNone/>
            </a:pPr>
            <a:r>
              <a:rPr lang="en-US" b="1" dirty="0" smtClean="0">
                <a:latin typeface="Times New Roman" pitchFamily="18" charset="0"/>
                <a:cs typeface="Times New Roman" pitchFamily="18" charset="0"/>
              </a:rPr>
              <a:t>Esophagus</a:t>
            </a:r>
            <a:r>
              <a:rPr lang="en-US" dirty="0">
                <a:latin typeface="Times New Roman" pitchFamily="18" charset="0"/>
                <a:cs typeface="Times New Roman" pitchFamily="18" charset="0"/>
              </a:rPr>
              <a:t>: Divided into two sections – a muscular anterior part and a glandular posterior part.</a:t>
            </a:r>
          </a:p>
          <a:p>
            <a:pPr marL="45720" indent="0">
              <a:buNone/>
            </a:pPr>
            <a:endParaRPr lang="en-US" b="1" dirty="0">
              <a:latin typeface="Times New Roman" pitchFamily="18" charset="0"/>
              <a:cs typeface="Times New Roman" pitchFamily="18" charset="0"/>
            </a:endParaRPr>
          </a:p>
          <a:p>
            <a:pPr marL="45720" indent="0">
              <a:buNone/>
            </a:pPr>
            <a:r>
              <a:rPr lang="en-US" b="1" dirty="0" smtClean="0">
                <a:latin typeface="Times New Roman" pitchFamily="18" charset="0"/>
                <a:cs typeface="Times New Roman" pitchFamily="18" charset="0"/>
              </a:rPr>
              <a:t>Reproductive </a:t>
            </a:r>
            <a:r>
              <a:rPr lang="en-US" b="1" dirty="0">
                <a:latin typeface="Times New Roman" pitchFamily="18" charset="0"/>
                <a:cs typeface="Times New Roman" pitchFamily="18" charset="0"/>
              </a:rPr>
              <a:t>organs</a:t>
            </a:r>
            <a:r>
              <a:rPr lang="en-US" b="1" dirty="0" smtClean="0">
                <a:latin typeface="Times New Roman" pitchFamily="18" charset="0"/>
                <a:cs typeface="Times New Roman" pitchFamily="18" charset="0"/>
              </a:rPr>
              <a:t>:</a:t>
            </a:r>
          </a:p>
          <a:p>
            <a:pPr marL="45720" indent="0">
              <a:buNone/>
            </a:pPr>
            <a:r>
              <a:rPr lang="en-US" b="1" dirty="0" smtClean="0">
                <a:latin typeface="Times New Roman" pitchFamily="18" charset="0"/>
                <a:cs typeface="Times New Roman" pitchFamily="18" charset="0"/>
              </a:rPr>
              <a:t> </a:t>
            </a:r>
            <a:r>
              <a:rPr lang="en-US" dirty="0">
                <a:latin typeface="Times New Roman" pitchFamily="18" charset="0"/>
                <a:cs typeface="Times New Roman" pitchFamily="18" charset="0"/>
              </a:rPr>
              <a:t>Males typically have spicules for mating; </a:t>
            </a:r>
            <a:endParaRPr lang="en-US" dirty="0" smtClean="0">
              <a:latin typeface="Times New Roman" pitchFamily="18" charset="0"/>
              <a:cs typeface="Times New Roman" pitchFamily="18" charset="0"/>
            </a:endParaRPr>
          </a:p>
          <a:p>
            <a:pPr marL="45720" indent="0">
              <a:buNone/>
            </a:pPr>
            <a:r>
              <a:rPr lang="en-US" dirty="0" smtClean="0">
                <a:latin typeface="Times New Roman" pitchFamily="18" charset="0"/>
                <a:cs typeface="Times New Roman" pitchFamily="18" charset="0"/>
              </a:rPr>
              <a:t> females </a:t>
            </a:r>
            <a:r>
              <a:rPr lang="en-US" dirty="0">
                <a:latin typeface="Times New Roman" pitchFamily="18" charset="0"/>
                <a:cs typeface="Times New Roman" pitchFamily="18" charset="0"/>
              </a:rPr>
              <a:t>are generally larger.</a:t>
            </a:r>
          </a:p>
          <a:p>
            <a:pPr marL="45720" indent="0">
              <a:buNone/>
            </a:pPr>
            <a:endParaRPr lang="en-US" dirty="0"/>
          </a:p>
        </p:txBody>
      </p:sp>
    </p:spTree>
    <p:extLst>
      <p:ext uri="{BB962C8B-B14F-4D97-AF65-F5344CB8AC3E}">
        <p14:creationId xmlns:p14="http://schemas.microsoft.com/office/powerpoint/2010/main" val="36295716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6200" y="76200"/>
            <a:ext cx="8991600" cy="381000"/>
          </a:xfrm>
        </p:spPr>
        <p:txBody>
          <a:bodyPr/>
          <a:lstStyle/>
          <a:p>
            <a:endParaRPr lang="en-US" sz="100" dirty="0"/>
          </a:p>
        </p:txBody>
      </p:sp>
      <p:sp>
        <p:nvSpPr>
          <p:cNvPr id="3" name="عنصر نائب للمحتوى 2"/>
          <p:cNvSpPr>
            <a:spLocks noGrp="1"/>
          </p:cNvSpPr>
          <p:nvPr>
            <p:ph sz="quarter" idx="13"/>
          </p:nvPr>
        </p:nvSpPr>
        <p:spPr>
          <a:xfrm>
            <a:off x="152400" y="609600"/>
            <a:ext cx="8839200" cy="6096000"/>
          </a:xfrm>
        </p:spPr>
        <p:txBody>
          <a:bodyPr>
            <a:noAutofit/>
          </a:bodyPr>
          <a:lstStyle/>
          <a:p>
            <a:pPr marL="45720" indent="0">
              <a:buNone/>
            </a:pPr>
            <a:r>
              <a:rPr lang="en-US" sz="2000" b="1" dirty="0">
                <a:latin typeface="Times New Roman" pitchFamily="18" charset="0"/>
                <a:cs typeface="Times New Roman" pitchFamily="18" charset="0"/>
              </a:rPr>
              <a:t>Male </a:t>
            </a:r>
            <a:r>
              <a:rPr lang="en-US" sz="2000" b="1" dirty="0" err="1">
                <a:latin typeface="Times New Roman" pitchFamily="18" charset="0"/>
                <a:cs typeface="Times New Roman" pitchFamily="18" charset="0"/>
              </a:rPr>
              <a:t>Spiruridae</a:t>
            </a:r>
            <a:r>
              <a:rPr lang="en-US" sz="2000" dirty="0">
                <a:latin typeface="Times New Roman" pitchFamily="18" charset="0"/>
                <a:cs typeface="Times New Roman" pitchFamily="18" charset="0"/>
              </a:rPr>
              <a:t>:</a:t>
            </a:r>
          </a:p>
          <a:p>
            <a:pPr marL="45720" indent="0">
              <a:buNone/>
            </a:pPr>
            <a:r>
              <a:rPr lang="en-US" sz="2000" dirty="0" smtClean="0">
                <a:latin typeface="Times New Roman" pitchFamily="18" charset="0"/>
                <a:cs typeface="Times New Roman" pitchFamily="18" charset="0"/>
              </a:rPr>
              <a:t>Size</a:t>
            </a:r>
            <a:r>
              <a:rPr lang="en-US" sz="2000" dirty="0">
                <a:latin typeface="Times New Roman" pitchFamily="18" charset="0"/>
                <a:cs typeface="Times New Roman" pitchFamily="18" charset="0"/>
              </a:rPr>
              <a:t>: Typically smaller than females.</a:t>
            </a:r>
          </a:p>
          <a:p>
            <a:pPr marL="45720" indent="0">
              <a:buNone/>
            </a:pPr>
            <a:r>
              <a:rPr lang="en-US" sz="2000" dirty="0" smtClean="0">
                <a:latin typeface="Times New Roman" pitchFamily="18" charset="0"/>
                <a:cs typeface="Times New Roman" pitchFamily="18" charset="0"/>
              </a:rPr>
              <a:t>Tail</a:t>
            </a:r>
            <a:r>
              <a:rPr lang="en-US" sz="2000" dirty="0">
                <a:latin typeface="Times New Roman" pitchFamily="18" charset="0"/>
                <a:cs typeface="Times New Roman" pitchFamily="18" charset="0"/>
              </a:rPr>
              <a:t>: Often curved or coiled, which aids in mating.</a:t>
            </a:r>
          </a:p>
          <a:p>
            <a:pPr marL="45720" indent="0">
              <a:buNone/>
            </a:pPr>
            <a:r>
              <a:rPr lang="en-US" sz="2000" dirty="0" smtClean="0">
                <a:latin typeface="Times New Roman" pitchFamily="18" charset="0"/>
                <a:cs typeface="Times New Roman" pitchFamily="18" charset="0"/>
              </a:rPr>
              <a:t>Spicules</a:t>
            </a:r>
            <a:r>
              <a:rPr lang="en-US" sz="2000" dirty="0">
                <a:latin typeface="Times New Roman" pitchFamily="18" charset="0"/>
                <a:cs typeface="Times New Roman" pitchFamily="18" charset="0"/>
              </a:rPr>
              <a:t>: Have one or two spicules, which are </a:t>
            </a:r>
            <a:r>
              <a:rPr lang="en-US" sz="2000" dirty="0" err="1">
                <a:latin typeface="Times New Roman" pitchFamily="18" charset="0"/>
                <a:cs typeface="Times New Roman" pitchFamily="18" charset="0"/>
              </a:rPr>
              <a:t>chitinous</a:t>
            </a:r>
            <a:r>
              <a:rPr lang="en-US" sz="2000" dirty="0">
                <a:latin typeface="Times New Roman" pitchFamily="18" charset="0"/>
                <a:cs typeface="Times New Roman" pitchFamily="18" charset="0"/>
              </a:rPr>
              <a:t> structures used for sperm transfer.</a:t>
            </a:r>
          </a:p>
          <a:p>
            <a:pPr marL="45720" indent="0">
              <a:buNone/>
            </a:pPr>
            <a:r>
              <a:rPr lang="en-US" sz="2000" dirty="0" smtClean="0">
                <a:latin typeface="Times New Roman" pitchFamily="18" charset="0"/>
                <a:cs typeface="Times New Roman" pitchFamily="18" charset="0"/>
              </a:rPr>
              <a:t>Cloaca</a:t>
            </a:r>
            <a:r>
              <a:rPr lang="en-US" sz="2000" dirty="0">
                <a:latin typeface="Times New Roman" pitchFamily="18" charset="0"/>
                <a:cs typeface="Times New Roman" pitchFamily="18" charset="0"/>
              </a:rPr>
              <a:t>: The reproductive and excretory opening is usually combined into a single cloaca.</a:t>
            </a:r>
          </a:p>
          <a:p>
            <a:pPr marL="45720" indent="0">
              <a:buNone/>
            </a:pPr>
            <a:endParaRPr lang="en-US" sz="2000" dirty="0" smtClean="0">
              <a:latin typeface="Times New Roman" pitchFamily="18" charset="0"/>
              <a:cs typeface="Times New Roman" pitchFamily="18" charset="0"/>
            </a:endParaRPr>
          </a:p>
          <a:p>
            <a:pPr marL="45720" indent="0">
              <a:buNone/>
            </a:pPr>
            <a:r>
              <a:rPr lang="en-US" sz="2000" b="1" dirty="0" smtClean="0">
                <a:latin typeface="Times New Roman" pitchFamily="18" charset="0"/>
                <a:cs typeface="Times New Roman" pitchFamily="18" charset="0"/>
              </a:rPr>
              <a:t>Female </a:t>
            </a:r>
            <a:r>
              <a:rPr lang="en-US" sz="2000" b="1" dirty="0" err="1">
                <a:latin typeface="Times New Roman" pitchFamily="18" charset="0"/>
                <a:cs typeface="Times New Roman" pitchFamily="18" charset="0"/>
              </a:rPr>
              <a:t>Spiruridae</a:t>
            </a:r>
            <a:r>
              <a:rPr lang="en-US" sz="2000" b="1" dirty="0">
                <a:latin typeface="Times New Roman" pitchFamily="18" charset="0"/>
                <a:cs typeface="Times New Roman" pitchFamily="18" charset="0"/>
              </a:rPr>
              <a:t>:</a:t>
            </a:r>
          </a:p>
          <a:p>
            <a:pPr marL="45720" indent="0">
              <a:buNone/>
            </a:pPr>
            <a:r>
              <a:rPr lang="en-US" sz="2000" dirty="0" smtClean="0">
                <a:latin typeface="Times New Roman" pitchFamily="18" charset="0"/>
                <a:cs typeface="Times New Roman" pitchFamily="18" charset="0"/>
              </a:rPr>
              <a:t>Size</a:t>
            </a:r>
            <a:r>
              <a:rPr lang="en-US" sz="2000" dirty="0">
                <a:latin typeface="Times New Roman" pitchFamily="18" charset="0"/>
                <a:cs typeface="Times New Roman" pitchFamily="18" charset="0"/>
              </a:rPr>
              <a:t>: Generally larger than males.</a:t>
            </a:r>
          </a:p>
          <a:p>
            <a:pPr marL="45720" indent="0">
              <a:buNone/>
            </a:pPr>
            <a:r>
              <a:rPr lang="en-US" sz="2000" dirty="0" smtClean="0">
                <a:latin typeface="Times New Roman" pitchFamily="18" charset="0"/>
                <a:cs typeface="Times New Roman" pitchFamily="18" charset="0"/>
              </a:rPr>
              <a:t>Tail</a:t>
            </a:r>
            <a:r>
              <a:rPr lang="en-US" sz="2000" dirty="0">
                <a:latin typeface="Times New Roman" pitchFamily="18" charset="0"/>
                <a:cs typeface="Times New Roman" pitchFamily="18" charset="0"/>
              </a:rPr>
              <a:t>: Straight or gently curved, not as coiled as the males.</a:t>
            </a:r>
          </a:p>
          <a:p>
            <a:pPr marL="45720" indent="0">
              <a:buNone/>
            </a:pPr>
            <a:r>
              <a:rPr lang="en-US" sz="2000" dirty="0" smtClean="0">
                <a:latin typeface="Times New Roman" pitchFamily="18" charset="0"/>
                <a:cs typeface="Times New Roman" pitchFamily="18" charset="0"/>
              </a:rPr>
              <a:t>Ovaries </a:t>
            </a:r>
            <a:r>
              <a:rPr lang="en-US" sz="2000" dirty="0">
                <a:latin typeface="Times New Roman" pitchFamily="18" charset="0"/>
                <a:cs typeface="Times New Roman" pitchFamily="18" charset="0"/>
              </a:rPr>
              <a:t>and Uterus: Females have complex reproductive systems with paired ovaries, uteri, and oviducts.</a:t>
            </a:r>
          </a:p>
          <a:p>
            <a:pPr marL="45720" indent="0">
              <a:buNone/>
            </a:pPr>
            <a:r>
              <a:rPr lang="en-US" sz="2000" dirty="0" smtClean="0">
                <a:latin typeface="Times New Roman" pitchFamily="18" charset="0"/>
                <a:cs typeface="Times New Roman" pitchFamily="18" charset="0"/>
              </a:rPr>
              <a:t>Vulva</a:t>
            </a:r>
            <a:r>
              <a:rPr lang="en-US" sz="2000" dirty="0">
                <a:latin typeface="Times New Roman" pitchFamily="18" charset="0"/>
                <a:cs typeface="Times New Roman" pitchFamily="18" charset="0"/>
              </a:rPr>
              <a:t>: External opening for the reproductive system, located in the mid-body region.</a:t>
            </a:r>
          </a:p>
        </p:txBody>
      </p:sp>
    </p:spTree>
    <p:extLst>
      <p:ext uri="{BB962C8B-B14F-4D97-AF65-F5344CB8AC3E}">
        <p14:creationId xmlns:p14="http://schemas.microsoft.com/office/powerpoint/2010/main" val="6308737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type="subTitle" idx="1"/>
          </p:nvPr>
        </p:nvSpPr>
        <p:spPr/>
        <p:txBody>
          <a:bodyPr/>
          <a:lstStyle/>
          <a:p>
            <a:endParaRPr lang="en-US"/>
          </a:p>
        </p:txBody>
      </p:sp>
      <p:sp>
        <p:nvSpPr>
          <p:cNvPr id="2" name="عنوان 1"/>
          <p:cNvSpPr>
            <a:spLocks noGrp="1"/>
          </p:cNvSpPr>
          <p:nvPr>
            <p:ph type="ctr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23253"/>
            <a:ext cx="8991600" cy="383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8" y="26437"/>
            <a:ext cx="9102012"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3964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3"/>
          </p:nvPr>
        </p:nvSpPr>
        <p:spPr/>
        <p:txBody>
          <a:bodyPr/>
          <a:lstStyle/>
          <a:p>
            <a:endParaRPr lang="en-US"/>
          </a:p>
        </p:txBody>
      </p:sp>
    </p:spTree>
    <p:extLst>
      <p:ext uri="{BB962C8B-B14F-4D97-AF65-F5344CB8AC3E}">
        <p14:creationId xmlns:p14="http://schemas.microsoft.com/office/powerpoint/2010/main" val="17570469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776" y="76200"/>
            <a:ext cx="8983824" cy="381000"/>
          </a:xfrm>
        </p:spPr>
        <p:txBody>
          <a:bodyPr/>
          <a:lstStyle/>
          <a:p>
            <a:endParaRPr lang="en-US" sz="100" dirty="0"/>
          </a:p>
        </p:txBody>
      </p:sp>
      <p:sp>
        <p:nvSpPr>
          <p:cNvPr id="3" name="عنصر نائب للمحتوى 2"/>
          <p:cNvSpPr>
            <a:spLocks noGrp="1"/>
          </p:cNvSpPr>
          <p:nvPr>
            <p:ph sz="quarter" idx="13"/>
          </p:nvPr>
        </p:nvSpPr>
        <p:spPr>
          <a:xfrm>
            <a:off x="76200" y="533400"/>
            <a:ext cx="8991600" cy="6248400"/>
          </a:xfrm>
        </p:spPr>
        <p:txBody>
          <a:bodyPr/>
          <a:lstStyle/>
          <a:p>
            <a:pPr marL="45720" indent="0">
              <a:buNone/>
            </a:pPr>
            <a:r>
              <a:rPr lang="en-US" b="1" dirty="0">
                <a:latin typeface="Times New Roman" pitchFamily="18" charset="0"/>
                <a:cs typeface="Times New Roman" pitchFamily="18" charset="0"/>
              </a:rPr>
              <a:t>The </a:t>
            </a:r>
            <a:r>
              <a:rPr lang="en-US" b="1" dirty="0" err="1">
                <a:latin typeface="Times New Roman" pitchFamily="18" charset="0"/>
                <a:cs typeface="Times New Roman" pitchFamily="18" charset="0"/>
              </a:rPr>
              <a:t>Filarioidea</a:t>
            </a:r>
            <a:r>
              <a:rPr lang="en-US" dirty="0">
                <a:latin typeface="Times New Roman" pitchFamily="18" charset="0"/>
                <a:cs typeface="Times New Roman" pitchFamily="18" charset="0"/>
              </a:rPr>
              <a:t> superfamily consists of highly specialized parasitic nematodes known as filarial worms1</a:t>
            </a:r>
          </a:p>
          <a:p>
            <a:pPr marL="45720" indent="0">
              <a:buNone/>
            </a:pPr>
            <a:r>
              <a:rPr lang="en-US" dirty="0" smtClean="0">
                <a:latin typeface="Times New Roman" pitchFamily="18" charset="0"/>
                <a:cs typeface="Times New Roman" pitchFamily="18" charset="0"/>
              </a:rPr>
              <a:t>These </a:t>
            </a:r>
            <a:r>
              <a:rPr lang="en-US" dirty="0">
                <a:latin typeface="Times New Roman" pitchFamily="18" charset="0"/>
                <a:cs typeface="Times New Roman" pitchFamily="18" charset="0"/>
              </a:rPr>
              <a:t>worms are responsible for causing diseases collectively referred to as </a:t>
            </a:r>
            <a:r>
              <a:rPr lang="en-US" sz="2400" b="1" dirty="0" err="1" smtClean="0">
                <a:latin typeface="Times New Roman" pitchFamily="18" charset="0"/>
                <a:cs typeface="Times New Roman" pitchFamily="18" charset="0"/>
              </a:rPr>
              <a:t>filariasis</a:t>
            </a:r>
            <a:endParaRPr lang="en-US" b="1" dirty="0">
              <a:latin typeface="Times New Roman" pitchFamily="18" charset="0"/>
              <a:cs typeface="Times New Roman" pitchFamily="18" charset="0"/>
            </a:endParaRPr>
          </a:p>
          <a:p>
            <a:pPr marL="45720" indent="0">
              <a:buNone/>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definitive hosts for these parasites are always vertebrates, such as mammals, birds, reptiles, or amphibians, but not </a:t>
            </a:r>
            <a:r>
              <a:rPr lang="en-US" dirty="0" smtClean="0">
                <a:latin typeface="Times New Roman" pitchFamily="18" charset="0"/>
                <a:cs typeface="Times New Roman" pitchFamily="18" charset="0"/>
              </a:rPr>
              <a:t>fish</a:t>
            </a:r>
            <a:endParaRPr lang="en-US" dirty="0">
              <a:latin typeface="Times New Roman" pitchFamily="18" charset="0"/>
              <a:cs typeface="Times New Roman" pitchFamily="18" charset="0"/>
            </a:endParaRPr>
          </a:p>
          <a:p>
            <a:pPr marL="45720" indent="0">
              <a:buNone/>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intermediate hosts are always arthropods, typically mosquitoes or other blood-feeding </a:t>
            </a:r>
            <a:r>
              <a:rPr lang="en-US" dirty="0" smtClean="0">
                <a:latin typeface="Times New Roman" pitchFamily="18" charset="0"/>
                <a:cs typeface="Times New Roman" pitchFamily="18" charset="0"/>
              </a:rPr>
              <a:t>insects.</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45720" indent="0">
              <a:buNone/>
            </a:pPr>
            <a:r>
              <a:rPr lang="en-US" dirty="0">
                <a:latin typeface="Times New Roman" pitchFamily="18" charset="0"/>
                <a:cs typeface="Times New Roman" pitchFamily="18" charset="0"/>
              </a:rPr>
              <a:t>Filarial worms have significant medical and public health importance, especially in tropical </a:t>
            </a:r>
            <a:r>
              <a:rPr lang="en-US" dirty="0" smtClean="0">
                <a:latin typeface="Times New Roman" pitchFamily="18" charset="0"/>
                <a:cs typeface="Times New Roman" pitchFamily="18" charset="0"/>
              </a:rPr>
              <a:t>regions. </a:t>
            </a:r>
          </a:p>
          <a:p>
            <a:pPr marL="45720" indent="0">
              <a:buNone/>
            </a:pPr>
            <a:endParaRPr lang="en-US" dirty="0" smtClean="0">
              <a:latin typeface="Times New Roman" pitchFamily="18" charset="0"/>
              <a:cs typeface="Times New Roman" pitchFamily="18" charset="0"/>
            </a:endParaRPr>
          </a:p>
          <a:p>
            <a:pPr marL="45720" indent="0">
              <a:buNone/>
            </a:pPr>
            <a:r>
              <a:rPr lang="en-US" dirty="0" smtClean="0">
                <a:latin typeface="Times New Roman" pitchFamily="18" charset="0"/>
                <a:cs typeface="Times New Roman" pitchFamily="18" charset="0"/>
              </a:rPr>
              <a:t>Some </a:t>
            </a:r>
            <a:r>
              <a:rPr lang="en-US" dirty="0">
                <a:latin typeface="Times New Roman" pitchFamily="18" charset="0"/>
                <a:cs typeface="Times New Roman" pitchFamily="18" charset="0"/>
              </a:rPr>
              <a:t>of the most well-known diseases caused by filarial worms include lymphatic </a:t>
            </a:r>
            <a:r>
              <a:rPr lang="en-US" dirty="0" err="1">
                <a:latin typeface="Times New Roman" pitchFamily="18" charset="0"/>
                <a:cs typeface="Times New Roman" pitchFamily="18" charset="0"/>
              </a:rPr>
              <a:t>filariasis</a:t>
            </a:r>
            <a:r>
              <a:rPr lang="en-US" dirty="0">
                <a:latin typeface="Times New Roman" pitchFamily="18" charset="0"/>
                <a:cs typeface="Times New Roman" pitchFamily="18" charset="0"/>
              </a:rPr>
              <a:t> (elephantiasis), </a:t>
            </a:r>
            <a:r>
              <a:rPr lang="en-US" dirty="0" err="1">
                <a:latin typeface="Times New Roman" pitchFamily="18" charset="0"/>
                <a:cs typeface="Times New Roman" pitchFamily="18" charset="0"/>
              </a:rPr>
              <a:t>onchocerciasis</a:t>
            </a:r>
            <a:r>
              <a:rPr lang="en-US" dirty="0">
                <a:latin typeface="Times New Roman" pitchFamily="18" charset="0"/>
                <a:cs typeface="Times New Roman" pitchFamily="18" charset="0"/>
              </a:rPr>
              <a:t> (river blindness), and </a:t>
            </a:r>
            <a:r>
              <a:rPr lang="en-US" dirty="0" err="1">
                <a:latin typeface="Times New Roman" pitchFamily="18" charset="0"/>
                <a:cs typeface="Times New Roman" pitchFamily="18" charset="0"/>
              </a:rPr>
              <a:t>loiasis</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Calabar</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swelling).</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8334223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 y="76200"/>
            <a:ext cx="8610600" cy="152400"/>
          </a:xfrm>
        </p:spPr>
        <p:txBody>
          <a:bodyPr/>
          <a:lstStyle/>
          <a:p>
            <a:endParaRPr lang="en-US" sz="100" dirty="0"/>
          </a:p>
        </p:txBody>
      </p:sp>
      <p:sp>
        <p:nvSpPr>
          <p:cNvPr id="3" name="عنصر نائب للمحتوى 2"/>
          <p:cNvSpPr>
            <a:spLocks noGrp="1"/>
          </p:cNvSpPr>
          <p:nvPr>
            <p:ph sz="quarter" idx="13"/>
          </p:nvPr>
        </p:nvSpPr>
        <p:spPr>
          <a:xfrm>
            <a:off x="152400" y="381000"/>
            <a:ext cx="8839200" cy="6400800"/>
          </a:xfrm>
        </p:spPr>
        <p:txBody>
          <a:bodyPr>
            <a:normAutofit/>
          </a:bodyPr>
          <a:lstStyle/>
          <a:p>
            <a:pPr marL="45720" indent="0">
              <a:buNone/>
            </a:pPr>
            <a:r>
              <a:rPr lang="en-US" sz="2800" b="1" dirty="0" smtClean="0">
                <a:latin typeface="Times New Roman" pitchFamily="18" charset="0"/>
                <a:cs typeface="Times New Roman" pitchFamily="18" charset="0"/>
              </a:rPr>
              <a:t>Morphology :</a:t>
            </a:r>
          </a:p>
          <a:p>
            <a:pPr marL="45720" indent="0">
              <a:buNone/>
            </a:pPr>
            <a:r>
              <a:rPr lang="en-US" b="1" dirty="0" smtClean="0">
                <a:latin typeface="Times New Roman" pitchFamily="18" charset="0"/>
                <a:cs typeface="Times New Roman" pitchFamily="18" charset="0"/>
              </a:rPr>
              <a:t>Filarial </a:t>
            </a:r>
            <a:r>
              <a:rPr lang="en-US" b="1" dirty="0">
                <a:latin typeface="Times New Roman" pitchFamily="18" charset="0"/>
                <a:cs typeface="Times New Roman" pitchFamily="18" charset="0"/>
              </a:rPr>
              <a:t>worms </a:t>
            </a:r>
            <a:r>
              <a:rPr lang="en-US" dirty="0">
                <a:latin typeface="Times New Roman" pitchFamily="18" charset="0"/>
                <a:cs typeface="Times New Roman" pitchFamily="18" charset="0"/>
              </a:rPr>
              <a:t>have distinct morphological features </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p>
            <a:pPr marL="45720" indent="0">
              <a:buNone/>
            </a:pPr>
            <a:r>
              <a:rPr lang="en-US" b="1" dirty="0" smtClean="0">
                <a:latin typeface="Times New Roman" pitchFamily="18" charset="0"/>
                <a:cs typeface="Times New Roman" pitchFamily="18" charset="0"/>
              </a:rPr>
              <a:t>Shape </a:t>
            </a:r>
            <a:r>
              <a:rPr lang="en-US" b="1" dirty="0">
                <a:latin typeface="Times New Roman" pitchFamily="18" charset="0"/>
                <a:cs typeface="Times New Roman" pitchFamily="18" charset="0"/>
              </a:rPr>
              <a:t>and Size</a:t>
            </a:r>
            <a:r>
              <a:rPr lang="en-US" dirty="0">
                <a:latin typeface="Times New Roman" pitchFamily="18" charset="0"/>
                <a:cs typeface="Times New Roman" pitchFamily="18" charset="0"/>
              </a:rPr>
              <a:t>: These worms are slender, elongated, and thread-like. Males are generally smaller than females.</a:t>
            </a:r>
          </a:p>
          <a:p>
            <a:pPr marL="45720" indent="0">
              <a:buNone/>
            </a:pPr>
            <a:r>
              <a:rPr lang="en-US" b="1" dirty="0" smtClean="0">
                <a:latin typeface="Times New Roman" pitchFamily="18" charset="0"/>
                <a:cs typeface="Times New Roman" pitchFamily="18" charset="0"/>
              </a:rPr>
              <a:t>Cuticle</a:t>
            </a:r>
            <a:r>
              <a:rPr lang="en-US" b="1" dirty="0">
                <a:latin typeface="Times New Roman" pitchFamily="18" charset="0"/>
                <a:cs typeface="Times New Roman" pitchFamily="18" charset="0"/>
              </a:rPr>
              <a:t>:</a:t>
            </a:r>
            <a:r>
              <a:rPr lang="en-US" dirty="0">
                <a:latin typeface="Times New Roman" pitchFamily="18" charset="0"/>
                <a:cs typeface="Times New Roman" pitchFamily="18" charset="0"/>
              </a:rPr>
              <a:t> Their body is covered with a tough, flexible outer layer called a cuticle.</a:t>
            </a:r>
          </a:p>
          <a:p>
            <a:pPr marL="45720" indent="0">
              <a:buNone/>
            </a:pPr>
            <a:r>
              <a:rPr lang="en-US" b="1" dirty="0" smtClean="0">
                <a:latin typeface="Times New Roman" pitchFamily="18" charset="0"/>
                <a:cs typeface="Times New Roman" pitchFamily="18" charset="0"/>
              </a:rPr>
              <a:t>Head</a:t>
            </a:r>
            <a:r>
              <a:rPr lang="en-US" b="1" dirty="0">
                <a:latin typeface="Times New Roman" pitchFamily="18" charset="0"/>
                <a:cs typeface="Times New Roman" pitchFamily="18" charset="0"/>
              </a:rPr>
              <a:t>:</a:t>
            </a:r>
            <a:r>
              <a:rPr lang="en-US" dirty="0">
                <a:latin typeface="Times New Roman" pitchFamily="18" charset="0"/>
                <a:cs typeface="Times New Roman" pitchFamily="18" charset="0"/>
              </a:rPr>
              <a:t> The head is small and often rounded, with tiny sensory organs.</a:t>
            </a:r>
          </a:p>
          <a:p>
            <a:pPr marL="45720" indent="0">
              <a:buNone/>
            </a:pPr>
            <a:r>
              <a:rPr lang="en-US" b="1" dirty="0" smtClean="0">
                <a:latin typeface="Times New Roman" pitchFamily="18" charset="0"/>
                <a:cs typeface="Times New Roman" pitchFamily="18" charset="0"/>
              </a:rPr>
              <a:t>Mouth</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They have a simple mouth opening, leading to a muscular esophagus.</a:t>
            </a:r>
          </a:p>
          <a:p>
            <a:pPr marL="45720" indent="0">
              <a:buNone/>
            </a:pPr>
            <a:r>
              <a:rPr lang="en-US" b="1" dirty="0" smtClean="0">
                <a:latin typeface="Times New Roman" pitchFamily="18" charset="0"/>
                <a:cs typeface="Times New Roman" pitchFamily="18" charset="0"/>
              </a:rPr>
              <a:t>Reproductive </a:t>
            </a:r>
            <a:r>
              <a:rPr lang="en-US" b="1" dirty="0">
                <a:latin typeface="Times New Roman" pitchFamily="18" charset="0"/>
                <a:cs typeface="Times New Roman" pitchFamily="18" charset="0"/>
              </a:rPr>
              <a:t>System:</a:t>
            </a:r>
          </a:p>
          <a:p>
            <a:pPr marL="45720" indent="0">
              <a:buNone/>
            </a:pPr>
            <a:r>
              <a:rPr lang="en-US" b="1" dirty="0" smtClean="0">
                <a:latin typeface="Times New Roman" pitchFamily="18" charset="0"/>
                <a:cs typeface="Times New Roman" pitchFamily="18" charset="0"/>
              </a:rPr>
              <a:t>Males</a:t>
            </a:r>
            <a:r>
              <a:rPr lang="en-US" dirty="0">
                <a:latin typeface="Times New Roman" pitchFamily="18" charset="0"/>
                <a:cs typeface="Times New Roman" pitchFamily="18" charset="0"/>
              </a:rPr>
              <a:t>: Possess </a:t>
            </a:r>
            <a:r>
              <a:rPr lang="en-US" b="1" dirty="0">
                <a:latin typeface="Times New Roman" pitchFamily="18" charset="0"/>
                <a:cs typeface="Times New Roman" pitchFamily="18" charset="0"/>
              </a:rPr>
              <a:t>one or two spicules </a:t>
            </a:r>
            <a:r>
              <a:rPr lang="en-US" dirty="0">
                <a:latin typeface="Times New Roman" pitchFamily="18" charset="0"/>
                <a:cs typeface="Times New Roman" pitchFamily="18" charset="0"/>
              </a:rPr>
              <a:t>for sperm transfer.</a:t>
            </a:r>
          </a:p>
          <a:p>
            <a:pPr marL="45720" indent="0">
              <a:buNone/>
            </a:pPr>
            <a:r>
              <a:rPr lang="en-US" b="1" dirty="0" smtClean="0">
                <a:latin typeface="Times New Roman" pitchFamily="18" charset="0"/>
                <a:cs typeface="Times New Roman" pitchFamily="18" charset="0"/>
              </a:rPr>
              <a:t>Females</a:t>
            </a:r>
            <a:r>
              <a:rPr lang="en-US" dirty="0">
                <a:latin typeface="Times New Roman" pitchFamily="18" charset="0"/>
                <a:cs typeface="Times New Roman" pitchFamily="18" charset="0"/>
              </a:rPr>
              <a:t>: Larger, with a more complex reproductive system. </a:t>
            </a:r>
            <a:r>
              <a:rPr lang="en-US" b="1" dirty="0">
                <a:latin typeface="Times New Roman" pitchFamily="18" charset="0"/>
                <a:cs typeface="Times New Roman" pitchFamily="18" charset="0"/>
              </a:rPr>
              <a:t>They produce microfilariae (larvae), which are released into the host's bloodstream</a:t>
            </a:r>
          </a:p>
        </p:txBody>
      </p:sp>
    </p:spTree>
    <p:extLst>
      <p:ext uri="{BB962C8B-B14F-4D97-AF65-F5344CB8AC3E}">
        <p14:creationId xmlns:p14="http://schemas.microsoft.com/office/powerpoint/2010/main" val="10653937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 y="76200"/>
            <a:ext cx="8686800" cy="457200"/>
          </a:xfrm>
        </p:spPr>
        <p:txBody>
          <a:bodyPr/>
          <a:lstStyle/>
          <a:p>
            <a:endParaRPr lang="en-US" sz="100" dirty="0"/>
          </a:p>
        </p:txBody>
      </p:sp>
      <p:sp>
        <p:nvSpPr>
          <p:cNvPr id="3" name="عنصر نائب للمحتوى 2"/>
          <p:cNvSpPr>
            <a:spLocks noGrp="1"/>
          </p:cNvSpPr>
          <p:nvPr>
            <p:ph sz="quarter" idx="13"/>
          </p:nvPr>
        </p:nvSpPr>
        <p:spPr>
          <a:xfrm>
            <a:off x="228600" y="609600"/>
            <a:ext cx="8763000" cy="6096000"/>
          </a:xfrm>
        </p:spPr>
        <p:txBody>
          <a:bodyPr>
            <a:normAutofit fontScale="92500" lnSpcReduction="20000"/>
          </a:bodyPr>
          <a:lstStyle/>
          <a:p>
            <a:pPr marL="45720" indent="0" algn="just">
              <a:buNone/>
            </a:pPr>
            <a:r>
              <a:rPr lang="en-US" b="1" dirty="0">
                <a:latin typeface="Times New Roman" pitchFamily="18" charset="0"/>
                <a:cs typeface="Times New Roman" pitchFamily="18" charset="0"/>
              </a:rPr>
              <a:t>The life cycle of filarial worm</a:t>
            </a:r>
            <a:r>
              <a:rPr lang="en-US" dirty="0">
                <a:latin typeface="Times New Roman" pitchFamily="18" charset="0"/>
                <a:cs typeface="Times New Roman" pitchFamily="18" charset="0"/>
              </a:rPr>
              <a:t>s is quite fascinating. </a:t>
            </a:r>
            <a:r>
              <a:rPr lang="en-US" b="1" dirty="0">
                <a:latin typeface="Times New Roman" pitchFamily="18" charset="0"/>
                <a:cs typeface="Times New Roman" pitchFamily="18" charset="0"/>
              </a:rPr>
              <a:t>It involves both a definitive host (usually a vertebrate like humans) </a:t>
            </a:r>
            <a:r>
              <a:rPr lang="en-US" dirty="0">
                <a:latin typeface="Times New Roman" pitchFamily="18" charset="0"/>
                <a:cs typeface="Times New Roman" pitchFamily="18" charset="0"/>
              </a:rPr>
              <a:t>and an </a:t>
            </a:r>
            <a:r>
              <a:rPr lang="en-US" b="1" dirty="0">
                <a:latin typeface="Times New Roman" pitchFamily="18" charset="0"/>
                <a:cs typeface="Times New Roman" pitchFamily="18" charset="0"/>
              </a:rPr>
              <a:t>intermediate host (arthropod vectors like mosquitoes)</a:t>
            </a:r>
            <a:r>
              <a:rPr lang="en-US" dirty="0">
                <a:latin typeface="Times New Roman" pitchFamily="18" charset="0"/>
                <a:cs typeface="Times New Roman" pitchFamily="18" charset="0"/>
              </a:rPr>
              <a:t>. Here’s a breakdown:</a:t>
            </a:r>
          </a:p>
          <a:p>
            <a:pPr algn="just"/>
            <a:endParaRPr lang="en-US" dirty="0">
              <a:latin typeface="Times New Roman" pitchFamily="18" charset="0"/>
              <a:cs typeface="Times New Roman" pitchFamily="18" charset="0"/>
            </a:endParaRPr>
          </a:p>
          <a:p>
            <a:pPr marL="45720" indent="0" algn="just">
              <a:buNone/>
            </a:pPr>
            <a:r>
              <a:rPr lang="en-US" b="1" dirty="0" smtClean="0">
                <a:latin typeface="Times New Roman" pitchFamily="18" charset="0"/>
                <a:cs typeface="Times New Roman" pitchFamily="18" charset="0"/>
              </a:rPr>
              <a:t>Infection</a:t>
            </a:r>
            <a:r>
              <a:rPr lang="en-US" dirty="0">
                <a:latin typeface="Times New Roman" pitchFamily="18" charset="0"/>
                <a:cs typeface="Times New Roman" pitchFamily="18" charset="0"/>
              </a:rPr>
              <a:t>: The cycle begins when a mosquito bites an infected host, ingesting microfilariae (larval stage) present in the blood.</a:t>
            </a:r>
          </a:p>
          <a:p>
            <a:pPr algn="just"/>
            <a:endParaRPr lang="en-US" dirty="0">
              <a:latin typeface="Times New Roman" pitchFamily="18" charset="0"/>
              <a:cs typeface="Times New Roman" pitchFamily="18" charset="0"/>
            </a:endParaRPr>
          </a:p>
          <a:p>
            <a:pPr marL="45720" indent="0" algn="just">
              <a:buNone/>
            </a:pPr>
            <a:r>
              <a:rPr lang="en-US" b="1" dirty="0">
                <a:latin typeface="Times New Roman" pitchFamily="18" charset="0"/>
                <a:cs typeface="Times New Roman" pitchFamily="18" charset="0"/>
              </a:rPr>
              <a:t>Development in Vector</a:t>
            </a:r>
            <a:r>
              <a:rPr lang="en-US" dirty="0">
                <a:latin typeface="Times New Roman" pitchFamily="18" charset="0"/>
                <a:cs typeface="Times New Roman" pitchFamily="18" charset="0"/>
              </a:rPr>
              <a:t>: Inside the mosquito, the microfilariae penetrate the gut wall and migrate to the thoracic muscles, where they develop into infective larvae over 1-2 weeks.</a:t>
            </a:r>
          </a:p>
          <a:p>
            <a:pPr algn="just"/>
            <a:endParaRPr lang="en-US" dirty="0">
              <a:latin typeface="Times New Roman" pitchFamily="18" charset="0"/>
              <a:cs typeface="Times New Roman" pitchFamily="18" charset="0"/>
            </a:endParaRPr>
          </a:p>
          <a:p>
            <a:pPr marL="45720" indent="0" algn="just">
              <a:buNone/>
            </a:pPr>
            <a:r>
              <a:rPr lang="en-US" b="1" dirty="0">
                <a:latin typeface="Times New Roman" pitchFamily="18" charset="0"/>
                <a:cs typeface="Times New Roman" pitchFamily="18" charset="0"/>
              </a:rPr>
              <a:t>Transmission</a:t>
            </a:r>
            <a:r>
              <a:rPr lang="en-US" dirty="0">
                <a:latin typeface="Times New Roman" pitchFamily="18" charset="0"/>
                <a:cs typeface="Times New Roman" pitchFamily="18" charset="0"/>
              </a:rPr>
              <a:t>: When the mosquito bites another host, the infective larvae enter through the bite wound.</a:t>
            </a:r>
          </a:p>
          <a:p>
            <a:pPr algn="just"/>
            <a:endParaRPr lang="en-US" dirty="0">
              <a:latin typeface="Times New Roman" pitchFamily="18" charset="0"/>
              <a:cs typeface="Times New Roman" pitchFamily="18" charset="0"/>
            </a:endParaRPr>
          </a:p>
          <a:p>
            <a:pPr marL="45720" indent="0" algn="just">
              <a:buNone/>
            </a:pPr>
            <a:r>
              <a:rPr lang="en-US" b="1" dirty="0">
                <a:latin typeface="Times New Roman" pitchFamily="18" charset="0"/>
                <a:cs typeface="Times New Roman" pitchFamily="18" charset="0"/>
              </a:rPr>
              <a:t>Maturation in Host</a:t>
            </a:r>
            <a:r>
              <a:rPr lang="en-US" dirty="0">
                <a:latin typeface="Times New Roman" pitchFamily="18" charset="0"/>
                <a:cs typeface="Times New Roman" pitchFamily="18" charset="0"/>
              </a:rPr>
              <a:t>: The larvae migrate to specific tissues (like the lymphatic system or subcutaneous tissues), where they mature into adult worms over several months.</a:t>
            </a:r>
          </a:p>
          <a:p>
            <a:pPr algn="just"/>
            <a:endParaRPr lang="en-US" dirty="0">
              <a:latin typeface="Times New Roman" pitchFamily="18" charset="0"/>
              <a:cs typeface="Times New Roman" pitchFamily="18" charset="0"/>
            </a:endParaRPr>
          </a:p>
          <a:p>
            <a:pPr marL="45720" indent="0" algn="just">
              <a:buNone/>
            </a:pPr>
            <a:r>
              <a:rPr lang="en-US" b="1" dirty="0">
                <a:latin typeface="Times New Roman" pitchFamily="18" charset="0"/>
                <a:cs typeface="Times New Roman" pitchFamily="18" charset="0"/>
              </a:rPr>
              <a:t>Reproduction</a:t>
            </a:r>
            <a:r>
              <a:rPr lang="en-US" dirty="0">
                <a:latin typeface="Times New Roman" pitchFamily="18" charset="0"/>
                <a:cs typeface="Times New Roman" pitchFamily="18" charset="0"/>
              </a:rPr>
              <a:t>: Adult worms reproduce, releasing microfilariae into the host’s bloodstream, ready to be taken up by another mosquito.</a:t>
            </a:r>
          </a:p>
        </p:txBody>
      </p:sp>
    </p:spTree>
    <p:extLst>
      <p:ext uri="{BB962C8B-B14F-4D97-AF65-F5344CB8AC3E}">
        <p14:creationId xmlns:p14="http://schemas.microsoft.com/office/powerpoint/2010/main" val="29933683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7992" y="76200"/>
            <a:ext cx="8887408" cy="228600"/>
          </a:xfrm>
        </p:spPr>
        <p:txBody>
          <a:bodyPr/>
          <a:lstStyle/>
          <a:p>
            <a:endParaRPr lang="en-US" sz="100"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5867908"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6019800" y="0"/>
            <a:ext cx="3124200" cy="6093976"/>
          </a:xfrm>
          <a:prstGeom prst="rect">
            <a:avLst/>
          </a:prstGeom>
        </p:spPr>
        <p:txBody>
          <a:bodyPr wrap="square">
            <a:spAutoFit/>
          </a:bodyPr>
          <a:lstStyle/>
          <a:p>
            <a:pPr algn="just"/>
            <a:r>
              <a:rPr lang="en-US" sz="1500" dirty="0">
                <a:latin typeface="Times New Roman" pitchFamily="18" charset="0"/>
                <a:cs typeface="Times New Roman" pitchFamily="18" charset="0"/>
              </a:rPr>
              <a:t>1. Life-cycle of filarial parasites, demonstrated with </a:t>
            </a:r>
            <a:r>
              <a:rPr lang="en-US" sz="1500" b="1" i="1" dirty="0">
                <a:latin typeface="Times New Roman" pitchFamily="18" charset="0"/>
                <a:cs typeface="Times New Roman" pitchFamily="18" charset="0"/>
              </a:rPr>
              <a:t>W. </a:t>
            </a:r>
            <a:r>
              <a:rPr lang="en-US" sz="1500" b="1" i="1" dirty="0" err="1">
                <a:latin typeface="Times New Roman" pitchFamily="18" charset="0"/>
                <a:cs typeface="Times New Roman" pitchFamily="18" charset="0"/>
              </a:rPr>
              <a:t>bacncrofti</a:t>
            </a:r>
            <a:r>
              <a:rPr lang="en-US" sz="1500" dirty="0">
                <a:latin typeface="Times New Roman" pitchFamily="18" charset="0"/>
                <a:cs typeface="Times New Roman" pitchFamily="18" charset="0"/>
              </a:rPr>
              <a:t>. Both a vector and a mammalian host are important for the completion of the life-cycle of filarial nematodes. (1) The infected vector transmits the infective-stage larvae into the human host during a blood meal. (2) The L3-stage larvae mature into adult worms. (3) The parasites develop into adults and then produce microfilariae (MF), which migrate to the </a:t>
            </a:r>
            <a:r>
              <a:rPr lang="en-US" sz="1500" dirty="0" err="1">
                <a:latin typeface="Times New Roman" pitchFamily="18" charset="0"/>
                <a:cs typeface="Times New Roman" pitchFamily="18" charset="0"/>
              </a:rPr>
              <a:t>lymphatics</a:t>
            </a:r>
            <a:r>
              <a:rPr lang="en-US" sz="1500" dirty="0">
                <a:latin typeface="Times New Roman" pitchFamily="18" charset="0"/>
                <a:cs typeface="Times New Roman" pitchFamily="18" charset="0"/>
              </a:rPr>
              <a:t> and blood for circulation. (4) The vector once again ingests the microfilariae during a blood meal on an infected host. (5) The microfilariae then migrate to the thoracic muscles of the vector through the </a:t>
            </a:r>
            <a:r>
              <a:rPr lang="en-US" sz="1500" dirty="0" err="1">
                <a:latin typeface="Times New Roman" pitchFamily="18" charset="0"/>
                <a:cs typeface="Times New Roman" pitchFamily="18" charset="0"/>
              </a:rPr>
              <a:t>midgut</a:t>
            </a:r>
            <a:r>
              <a:rPr lang="en-US" sz="1500" dirty="0">
                <a:latin typeface="Times New Roman" pitchFamily="18" charset="0"/>
                <a:cs typeface="Times New Roman" pitchFamily="18" charset="0"/>
              </a:rPr>
              <a:t>. (6) The microfilariae develop into the L1 stage and (7), then subsequently into the L3 larvae. (8) The L3 larvae migrate to the vector's proboscis via the </a:t>
            </a:r>
            <a:r>
              <a:rPr lang="en-US" sz="1500" dirty="0" err="1">
                <a:latin typeface="Times New Roman" pitchFamily="18" charset="0"/>
                <a:cs typeface="Times New Roman" pitchFamily="18" charset="0"/>
              </a:rPr>
              <a:t>hemocel</a:t>
            </a:r>
            <a:r>
              <a:rPr lang="en-US" sz="1500" dirty="0">
                <a:latin typeface="Times New Roman" pitchFamily="18" charset="0"/>
                <a:cs typeface="Times New Roman" pitchFamily="18" charset="0"/>
              </a:rPr>
              <a:t>. (1) The infected vector transmits the infective-stage larvae into the human host during blood meal. </a:t>
            </a:r>
          </a:p>
        </p:txBody>
      </p:sp>
    </p:spTree>
    <p:extLst>
      <p:ext uri="{BB962C8B-B14F-4D97-AF65-F5344CB8AC3E}">
        <p14:creationId xmlns:p14="http://schemas.microsoft.com/office/powerpoint/2010/main" val="12741856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917020" cy="6705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27208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906166"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195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819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6200" y="24882"/>
            <a:ext cx="9063648" cy="591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608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6199" y="152400"/>
            <a:ext cx="899578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53601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09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911481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922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921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91600" cy="660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992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512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989192"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424442"/>
      </p:ext>
    </p:extLst>
  </p:cSld>
  <p:clrMapOvr>
    <a:masterClrMapping/>
  </p:clrMapOvr>
  <p:timing>
    <p:tnLst>
      <p:par>
        <p:cTn id="1" dur="indefinite" restart="never" nodeType="tmRoot"/>
      </p:par>
    </p:tnLst>
  </p:timing>
</p:sld>
</file>

<file path=ppt/theme/theme1.xml><?xml version="1.0" encoding="utf-8"?>
<a:theme xmlns:a="http://schemas.openxmlformats.org/drawingml/2006/main" name="دفق الهواء">
  <a:themeElements>
    <a:clrScheme name="دفق الهواء">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دفق الهواء">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دفق الهواء">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466</TotalTime>
  <Words>1049</Words>
  <Application>Microsoft Office PowerPoint</Application>
  <PresentationFormat>عرض على الشاشة (3:4)‏</PresentationFormat>
  <Paragraphs>100</Paragraphs>
  <Slides>35</Slides>
  <Notes>0</Notes>
  <HiddenSlides>0</HiddenSlides>
  <MMClips>0</MMClips>
  <ScaleCrop>false</ScaleCrop>
  <HeadingPairs>
    <vt:vector size="4" baseType="variant">
      <vt:variant>
        <vt:lpstr>نسق</vt:lpstr>
      </vt:variant>
      <vt:variant>
        <vt:i4>1</vt:i4>
      </vt:variant>
      <vt:variant>
        <vt:lpstr>عناوين الشرائح</vt:lpstr>
      </vt:variant>
      <vt:variant>
        <vt:i4>35</vt:i4>
      </vt:variant>
    </vt:vector>
  </HeadingPairs>
  <TitlesOfParts>
    <vt:vector size="36" baseType="lpstr">
      <vt:lpstr>دفق الهواء</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SACC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Maher</dc:creator>
  <cp:lastModifiedBy>Maher</cp:lastModifiedBy>
  <cp:revision>26</cp:revision>
  <dcterms:created xsi:type="dcterms:W3CDTF">2024-10-30T03:18:59Z</dcterms:created>
  <dcterms:modified xsi:type="dcterms:W3CDTF">2024-11-04T02:27:01Z</dcterms:modified>
</cp:coreProperties>
</file>